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6.xml" ContentType="application/vnd.openxmlformats-officedocument.drawingml.diagramData+xml"/>
  <Override PartName="/ppt/diagrams/data10.xml" ContentType="application/vnd.openxmlformats-officedocument.drawingml.diagramData+xml"/>
  <Override PartName="/ppt/diagrams/data3.xml" ContentType="application/vnd.openxmlformats-officedocument.drawingml.diagramData+xml"/>
  <Override PartName="/ppt/diagrams/data9.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diagrams/data2.xml" ContentType="application/vnd.openxmlformats-officedocument.drawingml.diagramData+xml"/>
  <Override PartName="/ppt/diagrams/data8.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8.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colors8.xml" ContentType="application/vnd.openxmlformats-officedocument.drawingml.diagramColors+xml"/>
  <Override PartName="/ppt/diagrams/drawing8.xml" ContentType="application/vnd.ms-office.drawingml.diagramDrawing+xml"/>
  <Override PartName="/ppt/webextensions/webextension1.xml" ContentType="application/vnd.ms-office.webextension+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colors7.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36" r:id="rId2"/>
    <p:sldId id="258" r:id="rId3"/>
    <p:sldId id="260" r:id="rId4"/>
    <p:sldId id="261" r:id="rId5"/>
    <p:sldId id="262" r:id="rId6"/>
    <p:sldId id="263" r:id="rId7"/>
    <p:sldId id="264" r:id="rId8"/>
    <p:sldId id="329" r:id="rId9"/>
    <p:sldId id="330" r:id="rId10"/>
    <p:sldId id="331" r:id="rId11"/>
    <p:sldId id="332" r:id="rId12"/>
    <p:sldId id="333" r:id="rId13"/>
    <p:sldId id="334" r:id="rId14"/>
    <p:sldId id="33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8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chemeClr val="accent4">
                <a:lumMod val="40000"/>
                <a:lumOff val="60000"/>
              </a:schemeClr>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2032-43FA-9C00-5835E6AC4B06}"/>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2032-43FA-9C00-5835E6AC4B06}"/>
              </c:ext>
            </c:extLst>
          </c:dPt>
          <c:dPt>
            <c:idx val="2"/>
            <c:invertIfNegative val="0"/>
            <c:bubble3D val="0"/>
            <c:spPr>
              <a:solidFill>
                <a:srgbClr val="CC99FF"/>
              </a:solidFill>
              <a:ln>
                <a:noFill/>
              </a:ln>
              <a:effectLst/>
            </c:spPr>
            <c:extLst>
              <c:ext xmlns:c16="http://schemas.microsoft.com/office/drawing/2014/chart" uri="{C3380CC4-5D6E-409C-BE32-E72D297353CC}">
                <c16:uniqueId val="{00000005-2032-43FA-9C00-5835E6AC4B06}"/>
              </c:ext>
            </c:extLst>
          </c:dPt>
          <c:dPt>
            <c:idx val="3"/>
            <c:invertIfNegative val="0"/>
            <c:bubble3D val="0"/>
            <c:spPr>
              <a:solidFill>
                <a:srgbClr val="FF9999"/>
              </a:solidFill>
              <a:ln>
                <a:noFill/>
              </a:ln>
              <a:effectLst/>
            </c:spPr>
            <c:extLst>
              <c:ext xmlns:c16="http://schemas.microsoft.com/office/drawing/2014/chart" uri="{C3380CC4-5D6E-409C-BE32-E72D297353CC}">
                <c16:uniqueId val="{00000007-2032-43FA-9C00-5835E6AC4B0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enorite"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Expected</c:v>
                </c:pt>
                <c:pt idx="1">
                  <c:v>Probable</c:v>
                </c:pt>
                <c:pt idx="2">
                  <c:v>Approaching</c:v>
                </c:pt>
                <c:pt idx="3">
                  <c:v>Beginning</c:v>
                </c:pt>
              </c:strCache>
            </c:strRef>
          </c:cat>
          <c:val>
            <c:numRef>
              <c:f>Sheet1!$B$2:$B$5</c:f>
              <c:numCache>
                <c:formatCode>0%</c:formatCode>
                <c:ptCount val="4"/>
                <c:pt idx="0">
                  <c:v>0.12</c:v>
                </c:pt>
                <c:pt idx="1">
                  <c:v>0.18</c:v>
                </c:pt>
                <c:pt idx="2">
                  <c:v>0.31</c:v>
                </c:pt>
                <c:pt idx="3">
                  <c:v>0.33</c:v>
                </c:pt>
              </c:numCache>
            </c:numRef>
          </c:val>
          <c:extLst>
            <c:ext xmlns:c16="http://schemas.microsoft.com/office/drawing/2014/chart" uri="{C3380CC4-5D6E-409C-BE32-E72D297353CC}">
              <c16:uniqueId val="{00000008-2032-43FA-9C00-5835E6AC4B06}"/>
            </c:ext>
          </c:extLst>
        </c:ser>
        <c:ser>
          <c:idx val="1"/>
          <c:order val="1"/>
          <c:tx>
            <c:strRef>
              <c:f>Sheet1!$C$1</c:f>
              <c:strCache>
                <c:ptCount val="1"/>
                <c:pt idx="0">
                  <c:v>2018</c:v>
                </c:pt>
              </c:strCache>
            </c:strRef>
          </c:tx>
          <c:spPr>
            <a:solidFill>
              <a:schemeClr val="accent4">
                <a:lumMod val="40000"/>
                <a:lumOff val="60000"/>
              </a:schemeClr>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A-2032-43FA-9C00-5835E6AC4B06}"/>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C-2032-43FA-9C00-5835E6AC4B06}"/>
              </c:ext>
            </c:extLst>
          </c:dPt>
          <c:dPt>
            <c:idx val="2"/>
            <c:invertIfNegative val="0"/>
            <c:bubble3D val="0"/>
            <c:spPr>
              <a:solidFill>
                <a:srgbClr val="CC99FF"/>
              </a:solidFill>
              <a:ln>
                <a:noFill/>
              </a:ln>
              <a:effectLst/>
            </c:spPr>
            <c:extLst>
              <c:ext xmlns:c16="http://schemas.microsoft.com/office/drawing/2014/chart" uri="{C3380CC4-5D6E-409C-BE32-E72D297353CC}">
                <c16:uniqueId val="{0000000E-2032-43FA-9C00-5835E6AC4B06}"/>
              </c:ext>
            </c:extLst>
          </c:dPt>
          <c:dPt>
            <c:idx val="3"/>
            <c:invertIfNegative val="0"/>
            <c:bubble3D val="0"/>
            <c:spPr>
              <a:solidFill>
                <a:srgbClr val="FF9999"/>
              </a:solidFill>
              <a:ln>
                <a:noFill/>
              </a:ln>
              <a:effectLst/>
            </c:spPr>
            <c:extLst>
              <c:ext xmlns:c16="http://schemas.microsoft.com/office/drawing/2014/chart" uri="{C3380CC4-5D6E-409C-BE32-E72D297353CC}">
                <c16:uniqueId val="{00000010-2032-43FA-9C00-5835E6AC4B0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enorite"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Expected</c:v>
                </c:pt>
                <c:pt idx="1">
                  <c:v>Probable</c:v>
                </c:pt>
                <c:pt idx="2">
                  <c:v>Approaching</c:v>
                </c:pt>
                <c:pt idx="3">
                  <c:v>Beginning</c:v>
                </c:pt>
              </c:strCache>
            </c:strRef>
          </c:cat>
          <c:val>
            <c:numRef>
              <c:f>Sheet1!$C$2:$C$5</c:f>
              <c:numCache>
                <c:formatCode>0%</c:formatCode>
                <c:ptCount val="4"/>
                <c:pt idx="0">
                  <c:v>0.14000000000000001</c:v>
                </c:pt>
                <c:pt idx="1">
                  <c:v>0.2</c:v>
                </c:pt>
                <c:pt idx="2">
                  <c:v>0.35</c:v>
                </c:pt>
                <c:pt idx="3">
                  <c:v>0.36</c:v>
                </c:pt>
              </c:numCache>
            </c:numRef>
          </c:val>
          <c:extLst>
            <c:ext xmlns:c16="http://schemas.microsoft.com/office/drawing/2014/chart" uri="{C3380CC4-5D6E-409C-BE32-E72D297353CC}">
              <c16:uniqueId val="{00000011-2032-43FA-9C00-5835E6AC4B06}"/>
            </c:ext>
          </c:extLst>
        </c:ser>
        <c:ser>
          <c:idx val="2"/>
          <c:order val="2"/>
          <c:tx>
            <c:strRef>
              <c:f>Sheet1!$D$1</c:f>
              <c:strCache>
                <c:ptCount val="1"/>
                <c:pt idx="0">
                  <c:v>2019</c:v>
                </c:pt>
              </c:strCache>
            </c:strRef>
          </c:tx>
          <c:spPr>
            <a:solidFill>
              <a:schemeClr val="accent4">
                <a:lumMod val="40000"/>
                <a:lumOff val="60000"/>
              </a:schemeClr>
            </a:solidFill>
            <a:ln>
              <a:noFill/>
            </a:ln>
            <a:effectLst/>
          </c:spPr>
          <c:invertIfNegative val="0"/>
          <c:dPt>
            <c:idx val="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13-2032-43FA-9C00-5835E6AC4B06}"/>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5-2032-43FA-9C00-5835E6AC4B06}"/>
              </c:ext>
            </c:extLst>
          </c:dPt>
          <c:dPt>
            <c:idx val="2"/>
            <c:invertIfNegative val="0"/>
            <c:bubble3D val="0"/>
            <c:spPr>
              <a:solidFill>
                <a:srgbClr val="CC99FF"/>
              </a:solidFill>
              <a:ln>
                <a:noFill/>
              </a:ln>
              <a:effectLst/>
            </c:spPr>
            <c:extLst>
              <c:ext xmlns:c16="http://schemas.microsoft.com/office/drawing/2014/chart" uri="{C3380CC4-5D6E-409C-BE32-E72D297353CC}">
                <c16:uniqueId val="{00000017-2032-43FA-9C00-5835E6AC4B06}"/>
              </c:ext>
            </c:extLst>
          </c:dPt>
          <c:dPt>
            <c:idx val="3"/>
            <c:invertIfNegative val="0"/>
            <c:bubble3D val="0"/>
            <c:spPr>
              <a:solidFill>
                <a:srgbClr val="FF9999"/>
              </a:solidFill>
              <a:ln>
                <a:noFill/>
              </a:ln>
              <a:effectLst/>
            </c:spPr>
            <c:extLst>
              <c:ext xmlns:c16="http://schemas.microsoft.com/office/drawing/2014/chart" uri="{C3380CC4-5D6E-409C-BE32-E72D297353CC}">
                <c16:uniqueId val="{00000019-2032-43FA-9C00-5835E6AC4B0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enorite"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Expected</c:v>
                </c:pt>
                <c:pt idx="1">
                  <c:v>Probable</c:v>
                </c:pt>
                <c:pt idx="2">
                  <c:v>Approaching</c:v>
                </c:pt>
                <c:pt idx="3">
                  <c:v>Beginning</c:v>
                </c:pt>
              </c:strCache>
            </c:strRef>
          </c:cat>
          <c:val>
            <c:numRef>
              <c:f>Sheet1!$D$2:$D$5</c:f>
              <c:numCache>
                <c:formatCode>0%</c:formatCode>
                <c:ptCount val="4"/>
                <c:pt idx="0">
                  <c:v>0.14000000000000001</c:v>
                </c:pt>
                <c:pt idx="1">
                  <c:v>0.22</c:v>
                </c:pt>
                <c:pt idx="2">
                  <c:v>0.39</c:v>
                </c:pt>
                <c:pt idx="3">
                  <c:v>0.38</c:v>
                </c:pt>
              </c:numCache>
            </c:numRef>
          </c:val>
          <c:extLst>
            <c:ext xmlns:c16="http://schemas.microsoft.com/office/drawing/2014/chart" uri="{C3380CC4-5D6E-409C-BE32-E72D297353CC}">
              <c16:uniqueId val="{0000001A-2032-43FA-9C00-5835E6AC4B06}"/>
            </c:ext>
          </c:extLst>
        </c:ser>
        <c:ser>
          <c:idx val="3"/>
          <c:order val="3"/>
          <c:tx>
            <c:strRef>
              <c:f>Sheet1!$E$1</c:f>
              <c:strCache>
                <c:ptCount val="1"/>
                <c:pt idx="0">
                  <c:v>2020</c:v>
                </c:pt>
              </c:strCache>
            </c:strRef>
          </c:tx>
          <c:spPr>
            <a:solidFill>
              <a:schemeClr val="accent4">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C-2032-43FA-9C00-5835E6AC4B06}"/>
              </c:ext>
            </c:extLst>
          </c:dPt>
          <c:dPt>
            <c:idx val="2"/>
            <c:invertIfNegative val="0"/>
            <c:bubble3D val="0"/>
            <c:spPr>
              <a:solidFill>
                <a:srgbClr val="CC99FF"/>
              </a:solidFill>
              <a:ln>
                <a:noFill/>
              </a:ln>
              <a:effectLst/>
            </c:spPr>
            <c:extLst>
              <c:ext xmlns:c16="http://schemas.microsoft.com/office/drawing/2014/chart" uri="{C3380CC4-5D6E-409C-BE32-E72D297353CC}">
                <c16:uniqueId val="{0000001E-2032-43FA-9C00-5835E6AC4B06}"/>
              </c:ext>
            </c:extLst>
          </c:dPt>
          <c:dPt>
            <c:idx val="3"/>
            <c:invertIfNegative val="0"/>
            <c:bubble3D val="0"/>
            <c:spPr>
              <a:solidFill>
                <a:srgbClr val="FF9999"/>
              </a:solidFill>
              <a:ln>
                <a:noFill/>
              </a:ln>
              <a:effectLst/>
            </c:spPr>
            <c:extLst>
              <c:ext xmlns:c16="http://schemas.microsoft.com/office/drawing/2014/chart" uri="{C3380CC4-5D6E-409C-BE32-E72D297353CC}">
                <c16:uniqueId val="{00000020-2032-43FA-9C00-5835E6AC4B0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enorite"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Expected</c:v>
                </c:pt>
                <c:pt idx="1">
                  <c:v>Probable</c:v>
                </c:pt>
                <c:pt idx="2">
                  <c:v>Approaching</c:v>
                </c:pt>
                <c:pt idx="3">
                  <c:v>Beginning</c:v>
                </c:pt>
              </c:strCache>
            </c:strRef>
          </c:cat>
          <c:val>
            <c:numRef>
              <c:f>Sheet1!$E$2:$E$5</c:f>
              <c:numCache>
                <c:formatCode>0%</c:formatCode>
                <c:ptCount val="4"/>
                <c:pt idx="0">
                  <c:v>0.16</c:v>
                </c:pt>
                <c:pt idx="1">
                  <c:v>0.24</c:v>
                </c:pt>
                <c:pt idx="2">
                  <c:v>0.42</c:v>
                </c:pt>
                <c:pt idx="3">
                  <c:v>0.46</c:v>
                </c:pt>
              </c:numCache>
            </c:numRef>
          </c:val>
          <c:extLst>
            <c:ext xmlns:c16="http://schemas.microsoft.com/office/drawing/2014/chart" uri="{C3380CC4-5D6E-409C-BE32-E72D297353CC}">
              <c16:uniqueId val="{00000021-2032-43FA-9C00-5835E6AC4B06}"/>
            </c:ext>
          </c:extLst>
        </c:ser>
        <c:ser>
          <c:idx val="4"/>
          <c:order val="4"/>
          <c:tx>
            <c:strRef>
              <c:f>Sheet1!$F$1</c:f>
              <c:strCache>
                <c:ptCount val="1"/>
                <c:pt idx="0">
                  <c:v>2021</c:v>
                </c:pt>
              </c:strCache>
            </c:strRef>
          </c:tx>
          <c:spPr>
            <a:solidFill>
              <a:schemeClr val="accent4">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3-2032-43FA-9C00-5835E6AC4B06}"/>
              </c:ext>
            </c:extLst>
          </c:dPt>
          <c:dPt>
            <c:idx val="2"/>
            <c:invertIfNegative val="0"/>
            <c:bubble3D val="0"/>
            <c:spPr>
              <a:solidFill>
                <a:srgbClr val="CC99FF"/>
              </a:solidFill>
              <a:ln>
                <a:noFill/>
              </a:ln>
              <a:effectLst/>
            </c:spPr>
            <c:extLst>
              <c:ext xmlns:c16="http://schemas.microsoft.com/office/drawing/2014/chart" uri="{C3380CC4-5D6E-409C-BE32-E72D297353CC}">
                <c16:uniqueId val="{00000025-2032-43FA-9C00-5835E6AC4B06}"/>
              </c:ext>
            </c:extLst>
          </c:dPt>
          <c:dPt>
            <c:idx val="3"/>
            <c:invertIfNegative val="0"/>
            <c:bubble3D val="0"/>
            <c:spPr>
              <a:solidFill>
                <a:srgbClr val="FF9999"/>
              </a:solidFill>
              <a:ln>
                <a:noFill/>
              </a:ln>
              <a:effectLst/>
            </c:spPr>
            <c:extLst>
              <c:ext xmlns:c16="http://schemas.microsoft.com/office/drawing/2014/chart" uri="{C3380CC4-5D6E-409C-BE32-E72D297353CC}">
                <c16:uniqueId val="{00000027-2032-43FA-9C00-5835E6AC4B0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enorite"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Expected</c:v>
                </c:pt>
                <c:pt idx="1">
                  <c:v>Probable</c:v>
                </c:pt>
                <c:pt idx="2">
                  <c:v>Approaching</c:v>
                </c:pt>
                <c:pt idx="3">
                  <c:v>Beginning</c:v>
                </c:pt>
              </c:strCache>
            </c:strRef>
          </c:cat>
          <c:val>
            <c:numRef>
              <c:f>Sheet1!$F$2:$F$5</c:f>
              <c:numCache>
                <c:formatCode>0%</c:formatCode>
                <c:ptCount val="4"/>
                <c:pt idx="0">
                  <c:v>0.16</c:v>
                </c:pt>
                <c:pt idx="1">
                  <c:v>0.23</c:v>
                </c:pt>
                <c:pt idx="2">
                  <c:v>0.42</c:v>
                </c:pt>
                <c:pt idx="3">
                  <c:v>0.43</c:v>
                </c:pt>
              </c:numCache>
            </c:numRef>
          </c:val>
          <c:extLst>
            <c:ext xmlns:c16="http://schemas.microsoft.com/office/drawing/2014/chart" uri="{C3380CC4-5D6E-409C-BE32-E72D297353CC}">
              <c16:uniqueId val="{00000028-2032-43FA-9C00-5835E6AC4B06}"/>
            </c:ext>
          </c:extLst>
        </c:ser>
        <c:ser>
          <c:idx val="5"/>
          <c:order val="5"/>
          <c:tx>
            <c:strRef>
              <c:f>Sheet1!$G$1</c:f>
              <c:strCache>
                <c:ptCount val="1"/>
                <c:pt idx="0">
                  <c:v>2022</c:v>
                </c:pt>
              </c:strCache>
            </c:strRef>
          </c:tx>
          <c:spPr>
            <a:solidFill>
              <a:schemeClr val="accent4">
                <a:lumMod val="40000"/>
                <a:lumOff val="60000"/>
              </a:schemeClr>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A-2032-43FA-9C00-5835E6AC4B06}"/>
              </c:ext>
            </c:extLst>
          </c:dPt>
          <c:dPt>
            <c:idx val="2"/>
            <c:invertIfNegative val="0"/>
            <c:bubble3D val="0"/>
            <c:spPr>
              <a:solidFill>
                <a:srgbClr val="CC99FF"/>
              </a:solidFill>
              <a:ln>
                <a:noFill/>
              </a:ln>
              <a:effectLst/>
            </c:spPr>
            <c:extLst>
              <c:ext xmlns:c16="http://schemas.microsoft.com/office/drawing/2014/chart" uri="{C3380CC4-5D6E-409C-BE32-E72D297353CC}">
                <c16:uniqueId val="{0000002C-2032-43FA-9C00-5835E6AC4B06}"/>
              </c:ext>
            </c:extLst>
          </c:dPt>
          <c:dPt>
            <c:idx val="3"/>
            <c:invertIfNegative val="0"/>
            <c:bubble3D val="0"/>
            <c:spPr>
              <a:solidFill>
                <a:srgbClr val="FF9999"/>
              </a:solidFill>
              <a:ln>
                <a:noFill/>
              </a:ln>
              <a:effectLst/>
            </c:spPr>
            <c:extLst>
              <c:ext xmlns:c16="http://schemas.microsoft.com/office/drawing/2014/chart" uri="{C3380CC4-5D6E-409C-BE32-E72D297353CC}">
                <c16:uniqueId val="{0000002E-2032-43FA-9C00-5835E6AC4B0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enorite"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Expected</c:v>
                </c:pt>
                <c:pt idx="1">
                  <c:v>Probable</c:v>
                </c:pt>
                <c:pt idx="2">
                  <c:v>Approaching</c:v>
                </c:pt>
                <c:pt idx="3">
                  <c:v>Beginning</c:v>
                </c:pt>
              </c:strCache>
            </c:strRef>
          </c:cat>
          <c:val>
            <c:numRef>
              <c:f>Sheet1!$G$2:$G$5</c:f>
              <c:numCache>
                <c:formatCode>0%</c:formatCode>
                <c:ptCount val="4"/>
                <c:pt idx="0">
                  <c:v>0.23</c:v>
                </c:pt>
                <c:pt idx="1">
                  <c:v>0.26</c:v>
                </c:pt>
                <c:pt idx="2">
                  <c:v>0.47</c:v>
                </c:pt>
                <c:pt idx="3">
                  <c:v>0.52</c:v>
                </c:pt>
              </c:numCache>
            </c:numRef>
          </c:val>
          <c:extLst>
            <c:ext xmlns:c16="http://schemas.microsoft.com/office/drawing/2014/chart" uri="{C3380CC4-5D6E-409C-BE32-E72D297353CC}">
              <c16:uniqueId val="{0000002F-2032-43FA-9C00-5835E6AC4B06}"/>
            </c:ext>
          </c:extLst>
        </c:ser>
        <c:dLbls>
          <c:showLegendKey val="0"/>
          <c:showVal val="0"/>
          <c:showCatName val="0"/>
          <c:showSerName val="0"/>
          <c:showPercent val="0"/>
          <c:showBubbleSize val="0"/>
        </c:dLbls>
        <c:gapWidth val="133"/>
        <c:overlap val="-60"/>
        <c:axId val="2091278719"/>
        <c:axId val="2091272895"/>
      </c:barChart>
      <c:catAx>
        <c:axId val="2091278719"/>
        <c:scaling>
          <c:orientation val="minMax"/>
        </c:scaling>
        <c:delete val="1"/>
        <c:axPos val="b"/>
        <c:numFmt formatCode="General" sourceLinked="1"/>
        <c:majorTickMark val="none"/>
        <c:minorTickMark val="none"/>
        <c:tickLblPos val="nextTo"/>
        <c:crossAx val="2091272895"/>
        <c:crosses val="autoZero"/>
        <c:auto val="1"/>
        <c:lblAlgn val="ctr"/>
        <c:lblOffset val="100"/>
        <c:noMultiLvlLbl val="0"/>
      </c:catAx>
      <c:valAx>
        <c:axId val="2091272895"/>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enorite" panose="00000500000000000000" pitchFamily="2" charset="0"/>
                <a:ea typeface="+mn-ea"/>
                <a:cs typeface="+mn-cs"/>
              </a:defRPr>
            </a:pPr>
            <a:endParaRPr lang="en-US"/>
          </a:p>
        </c:txPr>
        <c:crossAx val="2091278719"/>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85097-45FB-4364-AD60-8474B241791B}" type="doc">
      <dgm:prSet loTypeId="urn:microsoft.com/office/officeart/2005/8/layout/process1" loCatId="process" qsTypeId="urn:microsoft.com/office/officeart/2005/8/quickstyle/simple1" qsCatId="simple" csTypeId="urn:microsoft.com/office/officeart/2005/8/colors/accent1_2" csCatId="accent1" phldr="1"/>
      <dgm:spPr/>
    </dgm:pt>
    <dgm:pt modelId="{FC8E1EC6-7895-4CB3-B4BD-E1734E7EE247}">
      <dgm:prSet phldrT="[Text]"/>
      <dgm:spPr>
        <a:solidFill>
          <a:srgbClr val="BF311A"/>
        </a:solidFill>
        <a:ln w="38100">
          <a:solidFill>
            <a:schemeClr val="tx1"/>
          </a:solidFill>
        </a:ln>
      </dgm:spPr>
      <dgm:t>
        <a:bodyPr/>
        <a:lstStyle/>
        <a:p>
          <a:r>
            <a:rPr lang="en-US" b="1" dirty="0">
              <a:solidFill>
                <a:schemeClr val="bg1"/>
              </a:solidFill>
              <a:latin typeface="Sitka Display" panose="02000505000000020004" pitchFamily="2" charset="0"/>
            </a:rPr>
            <a:t>Middle School Acceleration</a:t>
          </a:r>
        </a:p>
      </dgm:t>
    </dgm:pt>
    <dgm:pt modelId="{0F6EB630-D47F-4B31-9261-2B98559CBAA3}" type="parTrans" cxnId="{D99492FC-0591-48E2-BBCD-2FA8389D2266}">
      <dgm:prSet/>
      <dgm:spPr/>
      <dgm:t>
        <a:bodyPr/>
        <a:lstStyle/>
        <a:p>
          <a:endParaRPr lang="en-US"/>
        </a:p>
      </dgm:t>
    </dgm:pt>
    <dgm:pt modelId="{87985470-B7A8-4FD7-B652-C9FB6727CDF3}" type="sibTrans" cxnId="{D99492FC-0591-48E2-BBCD-2FA8389D2266}">
      <dgm:prSet/>
      <dgm:spPr>
        <a:solidFill>
          <a:schemeClr val="tx1"/>
        </a:solidFill>
      </dgm:spPr>
      <dgm:t>
        <a:bodyPr/>
        <a:lstStyle/>
        <a:p>
          <a:endParaRPr lang="en-US"/>
        </a:p>
      </dgm:t>
    </dgm:pt>
    <dgm:pt modelId="{CA1591AF-5A58-4270-A231-4538CD74591A}">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High     School Acceleration</a:t>
          </a:r>
        </a:p>
      </dgm:t>
    </dgm:pt>
    <dgm:pt modelId="{DB40CFEC-2B9A-4175-9ECC-5B6AF4D95793}" type="parTrans" cxnId="{1E7C560F-BB55-421E-B791-1E1D4ECFE7B1}">
      <dgm:prSet/>
      <dgm:spPr/>
      <dgm:t>
        <a:bodyPr/>
        <a:lstStyle/>
        <a:p>
          <a:endParaRPr lang="en-US"/>
        </a:p>
      </dgm:t>
    </dgm:pt>
    <dgm:pt modelId="{00C6AFAB-5BDD-4B85-8628-7C78E325D185}" type="sibTrans" cxnId="{1E7C560F-BB55-421E-B791-1E1D4ECFE7B1}">
      <dgm:prSet/>
      <dgm:spPr>
        <a:solidFill>
          <a:schemeClr val="tx1"/>
        </a:solidFill>
      </dgm:spPr>
      <dgm:t>
        <a:bodyPr/>
        <a:lstStyle/>
        <a:p>
          <a:endParaRPr lang="en-US"/>
        </a:p>
      </dgm:t>
    </dgm:pt>
    <dgm:pt modelId="{AA44A3D6-81F8-4C75-80F3-2FEB176B82C8}">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Dual Enrollment Readiness</a:t>
          </a:r>
        </a:p>
      </dgm:t>
    </dgm:pt>
    <dgm:pt modelId="{F316C638-5A8C-40F3-AD97-AD40C97E3B0F}" type="parTrans" cxnId="{E77F1A39-23DD-434D-B5B3-1052C1725BF8}">
      <dgm:prSet/>
      <dgm:spPr/>
      <dgm:t>
        <a:bodyPr/>
        <a:lstStyle/>
        <a:p>
          <a:endParaRPr lang="en-US"/>
        </a:p>
      </dgm:t>
    </dgm:pt>
    <dgm:pt modelId="{129CCDE6-74A4-4A5E-A20B-C27EA243DAF7}" type="sibTrans" cxnId="{E77F1A39-23DD-434D-B5B3-1052C1725BF8}">
      <dgm:prSet/>
      <dgm:spPr/>
      <dgm:t>
        <a:bodyPr/>
        <a:lstStyle/>
        <a:p>
          <a:endParaRPr lang="en-US"/>
        </a:p>
      </dgm:t>
    </dgm:pt>
    <dgm:pt modelId="{76615968-59A6-4B4B-AA22-AC31DD8B4680}" type="pres">
      <dgm:prSet presAssocID="{AD285097-45FB-4364-AD60-8474B241791B}" presName="Name0" presStyleCnt="0">
        <dgm:presLayoutVars>
          <dgm:dir/>
          <dgm:resizeHandles val="exact"/>
        </dgm:presLayoutVars>
      </dgm:prSet>
      <dgm:spPr/>
    </dgm:pt>
    <dgm:pt modelId="{FF201E9C-6080-4EA6-A50F-E3B02033CF68}" type="pres">
      <dgm:prSet presAssocID="{FC8E1EC6-7895-4CB3-B4BD-E1734E7EE247}" presName="node" presStyleLbl="node1" presStyleIdx="0" presStyleCnt="3">
        <dgm:presLayoutVars>
          <dgm:bulletEnabled val="1"/>
        </dgm:presLayoutVars>
      </dgm:prSet>
      <dgm:spPr/>
    </dgm:pt>
    <dgm:pt modelId="{5B594F94-110A-4AB2-8E95-73A5EB236B56}" type="pres">
      <dgm:prSet presAssocID="{87985470-B7A8-4FD7-B652-C9FB6727CDF3}" presName="sibTrans" presStyleLbl="sibTrans2D1" presStyleIdx="0" presStyleCnt="2"/>
      <dgm:spPr/>
    </dgm:pt>
    <dgm:pt modelId="{0C24479C-9B95-49BE-B372-87740A4D5676}" type="pres">
      <dgm:prSet presAssocID="{87985470-B7A8-4FD7-B652-C9FB6727CDF3}" presName="connectorText" presStyleLbl="sibTrans2D1" presStyleIdx="0" presStyleCnt="2"/>
      <dgm:spPr/>
    </dgm:pt>
    <dgm:pt modelId="{2FC8CB1B-DF0E-4C3D-81D5-C8E4FEC1C4A7}" type="pres">
      <dgm:prSet presAssocID="{CA1591AF-5A58-4270-A231-4538CD74591A}" presName="node" presStyleLbl="node1" presStyleIdx="1" presStyleCnt="3">
        <dgm:presLayoutVars>
          <dgm:bulletEnabled val="1"/>
        </dgm:presLayoutVars>
      </dgm:prSet>
      <dgm:spPr/>
    </dgm:pt>
    <dgm:pt modelId="{191DA56F-AD5D-4D29-8518-D42D21F74B6A}" type="pres">
      <dgm:prSet presAssocID="{00C6AFAB-5BDD-4B85-8628-7C78E325D185}" presName="sibTrans" presStyleLbl="sibTrans2D1" presStyleIdx="1" presStyleCnt="2"/>
      <dgm:spPr/>
    </dgm:pt>
    <dgm:pt modelId="{74755629-BE4C-476B-8E4B-126661C1A974}" type="pres">
      <dgm:prSet presAssocID="{00C6AFAB-5BDD-4B85-8628-7C78E325D185}" presName="connectorText" presStyleLbl="sibTrans2D1" presStyleIdx="1" presStyleCnt="2"/>
      <dgm:spPr/>
    </dgm:pt>
    <dgm:pt modelId="{3D2BA5B4-6807-4A58-AE2F-2ACDFF61CEBE}" type="pres">
      <dgm:prSet presAssocID="{AA44A3D6-81F8-4C75-80F3-2FEB176B82C8}" presName="node" presStyleLbl="node1" presStyleIdx="2" presStyleCnt="3">
        <dgm:presLayoutVars>
          <dgm:bulletEnabled val="1"/>
        </dgm:presLayoutVars>
      </dgm:prSet>
      <dgm:spPr/>
    </dgm:pt>
  </dgm:ptLst>
  <dgm:cxnLst>
    <dgm:cxn modelId="{1E7C560F-BB55-421E-B791-1E1D4ECFE7B1}" srcId="{AD285097-45FB-4364-AD60-8474B241791B}" destId="{CA1591AF-5A58-4270-A231-4538CD74591A}" srcOrd="1" destOrd="0" parTransId="{DB40CFEC-2B9A-4175-9ECC-5B6AF4D95793}" sibTransId="{00C6AFAB-5BDD-4B85-8628-7C78E325D185}"/>
    <dgm:cxn modelId="{E77F1A39-23DD-434D-B5B3-1052C1725BF8}" srcId="{AD285097-45FB-4364-AD60-8474B241791B}" destId="{AA44A3D6-81F8-4C75-80F3-2FEB176B82C8}" srcOrd="2" destOrd="0" parTransId="{F316C638-5A8C-40F3-AD97-AD40C97E3B0F}" sibTransId="{129CCDE6-74A4-4A5E-A20B-C27EA243DAF7}"/>
    <dgm:cxn modelId="{96D2D639-BB28-4292-A111-6EBB83843F26}" type="presOf" srcId="{87985470-B7A8-4FD7-B652-C9FB6727CDF3}" destId="{0C24479C-9B95-49BE-B372-87740A4D5676}" srcOrd="1" destOrd="0" presId="urn:microsoft.com/office/officeart/2005/8/layout/process1"/>
    <dgm:cxn modelId="{1FE5347D-A627-4030-9226-6F7EC0526137}" type="presOf" srcId="{AA44A3D6-81F8-4C75-80F3-2FEB176B82C8}" destId="{3D2BA5B4-6807-4A58-AE2F-2ACDFF61CEBE}" srcOrd="0" destOrd="0" presId="urn:microsoft.com/office/officeart/2005/8/layout/process1"/>
    <dgm:cxn modelId="{B046298F-B534-4E50-9BC3-57FCC8E26EAC}" type="presOf" srcId="{00C6AFAB-5BDD-4B85-8628-7C78E325D185}" destId="{74755629-BE4C-476B-8E4B-126661C1A974}" srcOrd="1" destOrd="0" presId="urn:microsoft.com/office/officeart/2005/8/layout/process1"/>
    <dgm:cxn modelId="{B8396CAD-BA26-451B-84B5-EC5261DA73B2}" type="presOf" srcId="{87985470-B7A8-4FD7-B652-C9FB6727CDF3}" destId="{5B594F94-110A-4AB2-8E95-73A5EB236B56}" srcOrd="0" destOrd="0" presId="urn:microsoft.com/office/officeart/2005/8/layout/process1"/>
    <dgm:cxn modelId="{BED109CB-D7B3-4C6B-8C36-C8717B7C2D14}" type="presOf" srcId="{AD285097-45FB-4364-AD60-8474B241791B}" destId="{76615968-59A6-4B4B-AA22-AC31DD8B4680}" srcOrd="0" destOrd="0" presId="urn:microsoft.com/office/officeart/2005/8/layout/process1"/>
    <dgm:cxn modelId="{623510CC-2E82-40F5-8356-23245C504527}" type="presOf" srcId="{00C6AFAB-5BDD-4B85-8628-7C78E325D185}" destId="{191DA56F-AD5D-4D29-8518-D42D21F74B6A}" srcOrd="0" destOrd="0" presId="urn:microsoft.com/office/officeart/2005/8/layout/process1"/>
    <dgm:cxn modelId="{67890BE1-82FA-4E8C-9A4D-C1F87F9CDB78}" type="presOf" srcId="{CA1591AF-5A58-4270-A231-4538CD74591A}" destId="{2FC8CB1B-DF0E-4C3D-81D5-C8E4FEC1C4A7}" srcOrd="0" destOrd="0" presId="urn:microsoft.com/office/officeart/2005/8/layout/process1"/>
    <dgm:cxn modelId="{676A02EF-7B6C-487C-917B-BA7841B65A21}" type="presOf" srcId="{FC8E1EC6-7895-4CB3-B4BD-E1734E7EE247}" destId="{FF201E9C-6080-4EA6-A50F-E3B02033CF68}" srcOrd="0" destOrd="0" presId="urn:microsoft.com/office/officeart/2005/8/layout/process1"/>
    <dgm:cxn modelId="{D99492FC-0591-48E2-BBCD-2FA8389D2266}" srcId="{AD285097-45FB-4364-AD60-8474B241791B}" destId="{FC8E1EC6-7895-4CB3-B4BD-E1734E7EE247}" srcOrd="0" destOrd="0" parTransId="{0F6EB630-D47F-4B31-9261-2B98559CBAA3}" sibTransId="{87985470-B7A8-4FD7-B652-C9FB6727CDF3}"/>
    <dgm:cxn modelId="{FDFC5983-F62C-4DDE-8E54-C511FE093677}" type="presParOf" srcId="{76615968-59A6-4B4B-AA22-AC31DD8B4680}" destId="{FF201E9C-6080-4EA6-A50F-E3B02033CF68}" srcOrd="0" destOrd="0" presId="urn:microsoft.com/office/officeart/2005/8/layout/process1"/>
    <dgm:cxn modelId="{BD6F19AA-A91D-414B-A840-AAB742F11662}" type="presParOf" srcId="{76615968-59A6-4B4B-AA22-AC31DD8B4680}" destId="{5B594F94-110A-4AB2-8E95-73A5EB236B56}" srcOrd="1" destOrd="0" presId="urn:microsoft.com/office/officeart/2005/8/layout/process1"/>
    <dgm:cxn modelId="{D77C791B-BCB8-4277-95A4-603357CA8AA9}" type="presParOf" srcId="{5B594F94-110A-4AB2-8E95-73A5EB236B56}" destId="{0C24479C-9B95-49BE-B372-87740A4D5676}" srcOrd="0" destOrd="0" presId="urn:microsoft.com/office/officeart/2005/8/layout/process1"/>
    <dgm:cxn modelId="{6624607D-06D3-4CCB-95E5-42F3A0E4C75B}" type="presParOf" srcId="{76615968-59A6-4B4B-AA22-AC31DD8B4680}" destId="{2FC8CB1B-DF0E-4C3D-81D5-C8E4FEC1C4A7}" srcOrd="2" destOrd="0" presId="urn:microsoft.com/office/officeart/2005/8/layout/process1"/>
    <dgm:cxn modelId="{3F5E7562-DE5B-4205-878C-E512584512ED}" type="presParOf" srcId="{76615968-59A6-4B4B-AA22-AC31DD8B4680}" destId="{191DA56F-AD5D-4D29-8518-D42D21F74B6A}" srcOrd="3" destOrd="0" presId="urn:microsoft.com/office/officeart/2005/8/layout/process1"/>
    <dgm:cxn modelId="{D2E9EE1C-7531-4716-94B3-2C3BBBF87EC2}" type="presParOf" srcId="{191DA56F-AD5D-4D29-8518-D42D21F74B6A}" destId="{74755629-BE4C-476B-8E4B-126661C1A974}" srcOrd="0" destOrd="0" presId="urn:microsoft.com/office/officeart/2005/8/layout/process1"/>
    <dgm:cxn modelId="{A25C7395-FDCF-43DE-9DCC-0E3EF367C09F}" type="presParOf" srcId="{76615968-59A6-4B4B-AA22-AC31DD8B4680}" destId="{3D2BA5B4-6807-4A58-AE2F-2ACDFF61CEBE}"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285097-45FB-4364-AD60-8474B241791B}" type="doc">
      <dgm:prSet loTypeId="urn:microsoft.com/office/officeart/2005/8/layout/process1" loCatId="process" qsTypeId="urn:microsoft.com/office/officeart/2005/8/quickstyle/simple1" qsCatId="simple" csTypeId="urn:microsoft.com/office/officeart/2005/8/colors/accent1_2" csCatId="accent1" phldr="1"/>
      <dgm:spPr/>
    </dgm:pt>
    <dgm:pt modelId="{CA1591AF-5A58-4270-A231-4538CD74591A}">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Valencia </a:t>
          </a:r>
        </a:p>
        <a:p>
          <a:r>
            <a:rPr lang="en-US" b="1" dirty="0">
              <a:solidFill>
                <a:schemeClr val="tx1"/>
              </a:solidFill>
              <a:latin typeface="Sitka Display" panose="02000505000000020004" pitchFamily="2" charset="0"/>
            </a:rPr>
            <a:t>Enrollment</a:t>
          </a:r>
        </a:p>
      </dgm:t>
    </dgm:pt>
    <dgm:pt modelId="{DB40CFEC-2B9A-4175-9ECC-5B6AF4D95793}" type="parTrans" cxnId="{1E7C560F-BB55-421E-B791-1E1D4ECFE7B1}">
      <dgm:prSet/>
      <dgm:spPr/>
      <dgm:t>
        <a:bodyPr/>
        <a:lstStyle/>
        <a:p>
          <a:endParaRPr lang="en-US"/>
        </a:p>
      </dgm:t>
    </dgm:pt>
    <dgm:pt modelId="{00C6AFAB-5BDD-4B85-8628-7C78E325D185}" type="sibTrans" cxnId="{1E7C560F-BB55-421E-B791-1E1D4ECFE7B1}">
      <dgm:prSet/>
      <dgm:spPr>
        <a:solidFill>
          <a:srgbClr val="BF311A"/>
        </a:solidFill>
      </dgm:spPr>
      <dgm:t>
        <a:bodyPr/>
        <a:lstStyle/>
        <a:p>
          <a:endParaRPr lang="en-US"/>
        </a:p>
      </dgm:t>
    </dgm:pt>
    <dgm:pt modelId="{AA44A3D6-81F8-4C75-80F3-2FEB176B82C8}">
      <dgm:prSet phldrT="[Text]"/>
      <dgm:spPr>
        <a:solidFill>
          <a:srgbClr val="BF311A"/>
        </a:solidFill>
        <a:ln w="38100">
          <a:solidFill>
            <a:schemeClr val="tx1"/>
          </a:solidFill>
        </a:ln>
      </dgm:spPr>
      <dgm:t>
        <a:bodyPr/>
        <a:lstStyle/>
        <a:p>
          <a:r>
            <a:rPr lang="en-US" b="1" dirty="0">
              <a:solidFill>
                <a:schemeClr val="bg1"/>
              </a:solidFill>
              <a:latin typeface="Sitka Display" panose="02000505000000020004" pitchFamily="2" charset="0"/>
            </a:rPr>
            <a:t>UCF</a:t>
          </a:r>
        </a:p>
        <a:p>
          <a:r>
            <a:rPr lang="en-US" b="1" dirty="0">
              <a:solidFill>
                <a:schemeClr val="bg1"/>
              </a:solidFill>
              <a:latin typeface="Sitka Display" panose="02000505000000020004" pitchFamily="2" charset="0"/>
            </a:rPr>
            <a:t>Enrollment</a:t>
          </a:r>
        </a:p>
      </dgm:t>
    </dgm:pt>
    <dgm:pt modelId="{F316C638-5A8C-40F3-AD97-AD40C97E3B0F}" type="parTrans" cxnId="{E77F1A39-23DD-434D-B5B3-1052C1725BF8}">
      <dgm:prSet/>
      <dgm:spPr/>
      <dgm:t>
        <a:bodyPr/>
        <a:lstStyle/>
        <a:p>
          <a:endParaRPr lang="en-US"/>
        </a:p>
      </dgm:t>
    </dgm:pt>
    <dgm:pt modelId="{129CCDE6-74A4-4A5E-A20B-C27EA243DAF7}" type="sibTrans" cxnId="{E77F1A39-23DD-434D-B5B3-1052C1725BF8}">
      <dgm:prSet/>
      <dgm:spPr/>
      <dgm:t>
        <a:bodyPr/>
        <a:lstStyle/>
        <a:p>
          <a:endParaRPr lang="en-US"/>
        </a:p>
      </dgm:t>
    </dgm:pt>
    <dgm:pt modelId="{FC8E1EC6-7895-4CB3-B4BD-E1734E7EE247}">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High          School       Graduation</a:t>
          </a:r>
        </a:p>
      </dgm:t>
    </dgm:pt>
    <dgm:pt modelId="{87985470-B7A8-4FD7-B652-C9FB6727CDF3}" type="sibTrans" cxnId="{D99492FC-0591-48E2-BBCD-2FA8389D2266}">
      <dgm:prSet/>
      <dgm:spPr>
        <a:solidFill>
          <a:schemeClr val="tx1"/>
        </a:solidFill>
      </dgm:spPr>
      <dgm:t>
        <a:bodyPr/>
        <a:lstStyle/>
        <a:p>
          <a:endParaRPr lang="en-US"/>
        </a:p>
      </dgm:t>
    </dgm:pt>
    <dgm:pt modelId="{0F6EB630-D47F-4B31-9261-2B98559CBAA3}" type="parTrans" cxnId="{D99492FC-0591-48E2-BBCD-2FA8389D2266}">
      <dgm:prSet/>
      <dgm:spPr/>
      <dgm:t>
        <a:bodyPr/>
        <a:lstStyle/>
        <a:p>
          <a:endParaRPr lang="en-US"/>
        </a:p>
      </dgm:t>
    </dgm:pt>
    <dgm:pt modelId="{76615968-59A6-4B4B-AA22-AC31DD8B4680}" type="pres">
      <dgm:prSet presAssocID="{AD285097-45FB-4364-AD60-8474B241791B}" presName="Name0" presStyleCnt="0">
        <dgm:presLayoutVars>
          <dgm:dir/>
          <dgm:resizeHandles val="exact"/>
        </dgm:presLayoutVars>
      </dgm:prSet>
      <dgm:spPr/>
    </dgm:pt>
    <dgm:pt modelId="{FF201E9C-6080-4EA6-A50F-E3B02033CF68}" type="pres">
      <dgm:prSet presAssocID="{FC8E1EC6-7895-4CB3-B4BD-E1734E7EE247}" presName="node" presStyleLbl="node1" presStyleIdx="0" presStyleCnt="3" custLinFactNeighborX="-836" custLinFactNeighborY="-6861">
        <dgm:presLayoutVars>
          <dgm:bulletEnabled val="1"/>
        </dgm:presLayoutVars>
      </dgm:prSet>
      <dgm:spPr/>
    </dgm:pt>
    <dgm:pt modelId="{5B594F94-110A-4AB2-8E95-73A5EB236B56}" type="pres">
      <dgm:prSet presAssocID="{87985470-B7A8-4FD7-B652-C9FB6727CDF3}" presName="sibTrans" presStyleLbl="sibTrans2D1" presStyleIdx="0" presStyleCnt="2"/>
      <dgm:spPr/>
    </dgm:pt>
    <dgm:pt modelId="{0C24479C-9B95-49BE-B372-87740A4D5676}" type="pres">
      <dgm:prSet presAssocID="{87985470-B7A8-4FD7-B652-C9FB6727CDF3}" presName="connectorText" presStyleLbl="sibTrans2D1" presStyleIdx="0" presStyleCnt="2"/>
      <dgm:spPr/>
    </dgm:pt>
    <dgm:pt modelId="{2FC8CB1B-DF0E-4C3D-81D5-C8E4FEC1C4A7}" type="pres">
      <dgm:prSet presAssocID="{CA1591AF-5A58-4270-A231-4538CD74591A}" presName="node" presStyleLbl="node1" presStyleIdx="1" presStyleCnt="3" custLinFactY="-31701" custLinFactNeighborX="-6602" custLinFactNeighborY="-100000">
        <dgm:presLayoutVars>
          <dgm:bulletEnabled val="1"/>
        </dgm:presLayoutVars>
      </dgm:prSet>
      <dgm:spPr/>
    </dgm:pt>
    <dgm:pt modelId="{191DA56F-AD5D-4D29-8518-D42D21F74B6A}" type="pres">
      <dgm:prSet presAssocID="{00C6AFAB-5BDD-4B85-8628-7C78E325D185}" presName="sibTrans" presStyleLbl="sibTrans2D1" presStyleIdx="1" presStyleCnt="2"/>
      <dgm:spPr/>
    </dgm:pt>
    <dgm:pt modelId="{74755629-BE4C-476B-8E4B-126661C1A974}" type="pres">
      <dgm:prSet presAssocID="{00C6AFAB-5BDD-4B85-8628-7C78E325D185}" presName="connectorText" presStyleLbl="sibTrans2D1" presStyleIdx="1" presStyleCnt="2"/>
      <dgm:spPr/>
    </dgm:pt>
    <dgm:pt modelId="{3D2BA5B4-6807-4A58-AE2F-2ACDFF61CEBE}" type="pres">
      <dgm:prSet presAssocID="{AA44A3D6-81F8-4C75-80F3-2FEB176B82C8}" presName="node" presStyleLbl="node1" presStyleIdx="2" presStyleCnt="3" custLinFactX="-100000" custLinFactY="24249" custLinFactNeighborX="-106601" custLinFactNeighborY="100000">
        <dgm:presLayoutVars>
          <dgm:bulletEnabled val="1"/>
        </dgm:presLayoutVars>
      </dgm:prSet>
      <dgm:spPr/>
    </dgm:pt>
  </dgm:ptLst>
  <dgm:cxnLst>
    <dgm:cxn modelId="{1E7C560F-BB55-421E-B791-1E1D4ECFE7B1}" srcId="{AD285097-45FB-4364-AD60-8474B241791B}" destId="{CA1591AF-5A58-4270-A231-4538CD74591A}" srcOrd="1" destOrd="0" parTransId="{DB40CFEC-2B9A-4175-9ECC-5B6AF4D95793}" sibTransId="{00C6AFAB-5BDD-4B85-8628-7C78E325D185}"/>
    <dgm:cxn modelId="{E77F1A39-23DD-434D-B5B3-1052C1725BF8}" srcId="{AD285097-45FB-4364-AD60-8474B241791B}" destId="{AA44A3D6-81F8-4C75-80F3-2FEB176B82C8}" srcOrd="2" destOrd="0" parTransId="{F316C638-5A8C-40F3-AD97-AD40C97E3B0F}" sibTransId="{129CCDE6-74A4-4A5E-A20B-C27EA243DAF7}"/>
    <dgm:cxn modelId="{96D2D639-BB28-4292-A111-6EBB83843F26}" type="presOf" srcId="{87985470-B7A8-4FD7-B652-C9FB6727CDF3}" destId="{0C24479C-9B95-49BE-B372-87740A4D5676}" srcOrd="1" destOrd="0" presId="urn:microsoft.com/office/officeart/2005/8/layout/process1"/>
    <dgm:cxn modelId="{1FE5347D-A627-4030-9226-6F7EC0526137}" type="presOf" srcId="{AA44A3D6-81F8-4C75-80F3-2FEB176B82C8}" destId="{3D2BA5B4-6807-4A58-AE2F-2ACDFF61CEBE}" srcOrd="0" destOrd="0" presId="urn:microsoft.com/office/officeart/2005/8/layout/process1"/>
    <dgm:cxn modelId="{B046298F-B534-4E50-9BC3-57FCC8E26EAC}" type="presOf" srcId="{00C6AFAB-5BDD-4B85-8628-7C78E325D185}" destId="{74755629-BE4C-476B-8E4B-126661C1A974}" srcOrd="1" destOrd="0" presId="urn:microsoft.com/office/officeart/2005/8/layout/process1"/>
    <dgm:cxn modelId="{B8396CAD-BA26-451B-84B5-EC5261DA73B2}" type="presOf" srcId="{87985470-B7A8-4FD7-B652-C9FB6727CDF3}" destId="{5B594F94-110A-4AB2-8E95-73A5EB236B56}" srcOrd="0" destOrd="0" presId="urn:microsoft.com/office/officeart/2005/8/layout/process1"/>
    <dgm:cxn modelId="{BED109CB-D7B3-4C6B-8C36-C8717B7C2D14}" type="presOf" srcId="{AD285097-45FB-4364-AD60-8474B241791B}" destId="{76615968-59A6-4B4B-AA22-AC31DD8B4680}" srcOrd="0" destOrd="0" presId="urn:microsoft.com/office/officeart/2005/8/layout/process1"/>
    <dgm:cxn modelId="{623510CC-2E82-40F5-8356-23245C504527}" type="presOf" srcId="{00C6AFAB-5BDD-4B85-8628-7C78E325D185}" destId="{191DA56F-AD5D-4D29-8518-D42D21F74B6A}" srcOrd="0" destOrd="0" presId="urn:microsoft.com/office/officeart/2005/8/layout/process1"/>
    <dgm:cxn modelId="{67890BE1-82FA-4E8C-9A4D-C1F87F9CDB78}" type="presOf" srcId="{CA1591AF-5A58-4270-A231-4538CD74591A}" destId="{2FC8CB1B-DF0E-4C3D-81D5-C8E4FEC1C4A7}" srcOrd="0" destOrd="0" presId="urn:microsoft.com/office/officeart/2005/8/layout/process1"/>
    <dgm:cxn modelId="{676A02EF-7B6C-487C-917B-BA7841B65A21}" type="presOf" srcId="{FC8E1EC6-7895-4CB3-B4BD-E1734E7EE247}" destId="{FF201E9C-6080-4EA6-A50F-E3B02033CF68}" srcOrd="0" destOrd="0" presId="urn:microsoft.com/office/officeart/2005/8/layout/process1"/>
    <dgm:cxn modelId="{D99492FC-0591-48E2-BBCD-2FA8389D2266}" srcId="{AD285097-45FB-4364-AD60-8474B241791B}" destId="{FC8E1EC6-7895-4CB3-B4BD-E1734E7EE247}" srcOrd="0" destOrd="0" parTransId="{0F6EB630-D47F-4B31-9261-2B98559CBAA3}" sibTransId="{87985470-B7A8-4FD7-B652-C9FB6727CDF3}"/>
    <dgm:cxn modelId="{FDFC5983-F62C-4DDE-8E54-C511FE093677}" type="presParOf" srcId="{76615968-59A6-4B4B-AA22-AC31DD8B4680}" destId="{FF201E9C-6080-4EA6-A50F-E3B02033CF68}" srcOrd="0" destOrd="0" presId="urn:microsoft.com/office/officeart/2005/8/layout/process1"/>
    <dgm:cxn modelId="{BD6F19AA-A91D-414B-A840-AAB742F11662}" type="presParOf" srcId="{76615968-59A6-4B4B-AA22-AC31DD8B4680}" destId="{5B594F94-110A-4AB2-8E95-73A5EB236B56}" srcOrd="1" destOrd="0" presId="urn:microsoft.com/office/officeart/2005/8/layout/process1"/>
    <dgm:cxn modelId="{D77C791B-BCB8-4277-95A4-603357CA8AA9}" type="presParOf" srcId="{5B594F94-110A-4AB2-8E95-73A5EB236B56}" destId="{0C24479C-9B95-49BE-B372-87740A4D5676}" srcOrd="0" destOrd="0" presId="urn:microsoft.com/office/officeart/2005/8/layout/process1"/>
    <dgm:cxn modelId="{6624607D-06D3-4CCB-95E5-42F3A0E4C75B}" type="presParOf" srcId="{76615968-59A6-4B4B-AA22-AC31DD8B4680}" destId="{2FC8CB1B-DF0E-4C3D-81D5-C8E4FEC1C4A7}" srcOrd="2" destOrd="0" presId="urn:microsoft.com/office/officeart/2005/8/layout/process1"/>
    <dgm:cxn modelId="{3F5E7562-DE5B-4205-878C-E512584512ED}" type="presParOf" srcId="{76615968-59A6-4B4B-AA22-AC31DD8B4680}" destId="{191DA56F-AD5D-4D29-8518-D42D21F74B6A}" srcOrd="3" destOrd="0" presId="urn:microsoft.com/office/officeart/2005/8/layout/process1"/>
    <dgm:cxn modelId="{D2E9EE1C-7531-4716-94B3-2C3BBBF87EC2}" type="presParOf" srcId="{191DA56F-AD5D-4D29-8518-D42D21F74B6A}" destId="{74755629-BE4C-476B-8E4B-126661C1A974}" srcOrd="0" destOrd="0" presId="urn:microsoft.com/office/officeart/2005/8/layout/process1"/>
    <dgm:cxn modelId="{A25C7395-FDCF-43DE-9DCC-0E3EF367C09F}" type="presParOf" srcId="{76615968-59A6-4B4B-AA22-AC31DD8B4680}" destId="{3D2BA5B4-6807-4A58-AE2F-2ACDFF61CEBE}"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285097-45FB-4364-AD60-8474B241791B}" type="doc">
      <dgm:prSet loTypeId="urn:microsoft.com/office/officeart/2005/8/layout/process1" loCatId="process" qsTypeId="urn:microsoft.com/office/officeart/2005/8/quickstyle/simple1" qsCatId="simple" csTypeId="urn:microsoft.com/office/officeart/2005/8/colors/accent1_2" csCatId="accent1" phldr="1"/>
      <dgm:spPr/>
    </dgm:pt>
    <dgm:pt modelId="{FC8E1EC6-7895-4CB3-B4BD-E1734E7EE247}">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High          School       Graduation</a:t>
          </a:r>
        </a:p>
      </dgm:t>
    </dgm:pt>
    <dgm:pt modelId="{0F6EB630-D47F-4B31-9261-2B98559CBAA3}" type="parTrans" cxnId="{D99492FC-0591-48E2-BBCD-2FA8389D2266}">
      <dgm:prSet/>
      <dgm:spPr/>
      <dgm:t>
        <a:bodyPr/>
        <a:lstStyle/>
        <a:p>
          <a:endParaRPr lang="en-US"/>
        </a:p>
      </dgm:t>
    </dgm:pt>
    <dgm:pt modelId="{87985470-B7A8-4FD7-B652-C9FB6727CDF3}" type="sibTrans" cxnId="{D99492FC-0591-48E2-BBCD-2FA8389D2266}">
      <dgm:prSet/>
      <dgm:spPr>
        <a:solidFill>
          <a:schemeClr val="tx1"/>
        </a:solidFill>
      </dgm:spPr>
      <dgm:t>
        <a:bodyPr/>
        <a:lstStyle/>
        <a:p>
          <a:endParaRPr lang="en-US"/>
        </a:p>
      </dgm:t>
    </dgm:pt>
    <dgm:pt modelId="{CA1591AF-5A58-4270-A231-4538CD74591A}">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Valencia </a:t>
          </a:r>
        </a:p>
        <a:p>
          <a:r>
            <a:rPr lang="en-US" b="1" dirty="0">
              <a:solidFill>
                <a:schemeClr val="tx1"/>
              </a:solidFill>
              <a:latin typeface="Sitka Display" panose="02000505000000020004" pitchFamily="2" charset="0"/>
            </a:rPr>
            <a:t>Enrollment</a:t>
          </a:r>
        </a:p>
      </dgm:t>
    </dgm:pt>
    <dgm:pt modelId="{DB40CFEC-2B9A-4175-9ECC-5B6AF4D95793}" type="parTrans" cxnId="{1E7C560F-BB55-421E-B791-1E1D4ECFE7B1}">
      <dgm:prSet/>
      <dgm:spPr/>
      <dgm:t>
        <a:bodyPr/>
        <a:lstStyle/>
        <a:p>
          <a:endParaRPr lang="en-US"/>
        </a:p>
      </dgm:t>
    </dgm:pt>
    <dgm:pt modelId="{00C6AFAB-5BDD-4B85-8628-7C78E325D185}" type="sibTrans" cxnId="{1E7C560F-BB55-421E-B791-1E1D4ECFE7B1}">
      <dgm:prSet/>
      <dgm:spPr>
        <a:solidFill>
          <a:schemeClr val="tx1"/>
        </a:solidFill>
      </dgm:spPr>
      <dgm:t>
        <a:bodyPr/>
        <a:lstStyle/>
        <a:p>
          <a:endParaRPr lang="en-US"/>
        </a:p>
      </dgm:t>
    </dgm:pt>
    <dgm:pt modelId="{AA44A3D6-81F8-4C75-80F3-2FEB176B82C8}">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UCF</a:t>
          </a:r>
        </a:p>
        <a:p>
          <a:r>
            <a:rPr lang="en-US" b="1" dirty="0">
              <a:solidFill>
                <a:schemeClr val="tx1"/>
              </a:solidFill>
              <a:latin typeface="Sitka Display" panose="02000505000000020004" pitchFamily="2" charset="0"/>
            </a:rPr>
            <a:t>Enrollment</a:t>
          </a:r>
        </a:p>
      </dgm:t>
    </dgm:pt>
    <dgm:pt modelId="{F316C638-5A8C-40F3-AD97-AD40C97E3B0F}" type="parTrans" cxnId="{E77F1A39-23DD-434D-B5B3-1052C1725BF8}">
      <dgm:prSet/>
      <dgm:spPr/>
      <dgm:t>
        <a:bodyPr/>
        <a:lstStyle/>
        <a:p>
          <a:endParaRPr lang="en-US"/>
        </a:p>
      </dgm:t>
    </dgm:pt>
    <dgm:pt modelId="{129CCDE6-74A4-4A5E-A20B-C27EA243DAF7}" type="sibTrans" cxnId="{E77F1A39-23DD-434D-B5B3-1052C1725BF8}">
      <dgm:prSet/>
      <dgm:spPr/>
      <dgm:t>
        <a:bodyPr/>
        <a:lstStyle/>
        <a:p>
          <a:endParaRPr lang="en-US"/>
        </a:p>
      </dgm:t>
    </dgm:pt>
    <dgm:pt modelId="{76615968-59A6-4B4B-AA22-AC31DD8B4680}" type="pres">
      <dgm:prSet presAssocID="{AD285097-45FB-4364-AD60-8474B241791B}" presName="Name0" presStyleCnt="0">
        <dgm:presLayoutVars>
          <dgm:dir/>
          <dgm:resizeHandles val="exact"/>
        </dgm:presLayoutVars>
      </dgm:prSet>
      <dgm:spPr/>
    </dgm:pt>
    <dgm:pt modelId="{FF201E9C-6080-4EA6-A50F-E3B02033CF68}" type="pres">
      <dgm:prSet presAssocID="{FC8E1EC6-7895-4CB3-B4BD-E1734E7EE247}" presName="node" presStyleLbl="node1" presStyleIdx="0" presStyleCnt="3" custLinFactNeighborX="-836" custLinFactNeighborY="-6861">
        <dgm:presLayoutVars>
          <dgm:bulletEnabled val="1"/>
        </dgm:presLayoutVars>
      </dgm:prSet>
      <dgm:spPr/>
    </dgm:pt>
    <dgm:pt modelId="{5B594F94-110A-4AB2-8E95-73A5EB236B56}" type="pres">
      <dgm:prSet presAssocID="{87985470-B7A8-4FD7-B652-C9FB6727CDF3}" presName="sibTrans" presStyleLbl="sibTrans2D1" presStyleIdx="0" presStyleCnt="2"/>
      <dgm:spPr/>
    </dgm:pt>
    <dgm:pt modelId="{0C24479C-9B95-49BE-B372-87740A4D5676}" type="pres">
      <dgm:prSet presAssocID="{87985470-B7A8-4FD7-B652-C9FB6727CDF3}" presName="connectorText" presStyleLbl="sibTrans2D1" presStyleIdx="0" presStyleCnt="2"/>
      <dgm:spPr/>
    </dgm:pt>
    <dgm:pt modelId="{2FC8CB1B-DF0E-4C3D-81D5-C8E4FEC1C4A7}" type="pres">
      <dgm:prSet presAssocID="{CA1591AF-5A58-4270-A231-4538CD74591A}" presName="node" presStyleLbl="node1" presStyleIdx="1" presStyleCnt="3" custLinFactY="-31701" custLinFactNeighborX="-6602" custLinFactNeighborY="-100000">
        <dgm:presLayoutVars>
          <dgm:bulletEnabled val="1"/>
        </dgm:presLayoutVars>
      </dgm:prSet>
      <dgm:spPr/>
    </dgm:pt>
    <dgm:pt modelId="{191DA56F-AD5D-4D29-8518-D42D21F74B6A}" type="pres">
      <dgm:prSet presAssocID="{00C6AFAB-5BDD-4B85-8628-7C78E325D185}" presName="sibTrans" presStyleLbl="sibTrans2D1" presStyleIdx="1" presStyleCnt="2"/>
      <dgm:spPr/>
    </dgm:pt>
    <dgm:pt modelId="{74755629-BE4C-476B-8E4B-126661C1A974}" type="pres">
      <dgm:prSet presAssocID="{00C6AFAB-5BDD-4B85-8628-7C78E325D185}" presName="connectorText" presStyleLbl="sibTrans2D1" presStyleIdx="1" presStyleCnt="2"/>
      <dgm:spPr/>
    </dgm:pt>
    <dgm:pt modelId="{3D2BA5B4-6807-4A58-AE2F-2ACDFF61CEBE}" type="pres">
      <dgm:prSet presAssocID="{AA44A3D6-81F8-4C75-80F3-2FEB176B82C8}" presName="node" presStyleLbl="node1" presStyleIdx="2" presStyleCnt="3" custLinFactX="-100000" custLinFactY="24249" custLinFactNeighborX="-106601" custLinFactNeighborY="100000">
        <dgm:presLayoutVars>
          <dgm:bulletEnabled val="1"/>
        </dgm:presLayoutVars>
      </dgm:prSet>
      <dgm:spPr/>
    </dgm:pt>
  </dgm:ptLst>
  <dgm:cxnLst>
    <dgm:cxn modelId="{1E7C560F-BB55-421E-B791-1E1D4ECFE7B1}" srcId="{AD285097-45FB-4364-AD60-8474B241791B}" destId="{CA1591AF-5A58-4270-A231-4538CD74591A}" srcOrd="1" destOrd="0" parTransId="{DB40CFEC-2B9A-4175-9ECC-5B6AF4D95793}" sibTransId="{00C6AFAB-5BDD-4B85-8628-7C78E325D185}"/>
    <dgm:cxn modelId="{E77F1A39-23DD-434D-B5B3-1052C1725BF8}" srcId="{AD285097-45FB-4364-AD60-8474B241791B}" destId="{AA44A3D6-81F8-4C75-80F3-2FEB176B82C8}" srcOrd="2" destOrd="0" parTransId="{F316C638-5A8C-40F3-AD97-AD40C97E3B0F}" sibTransId="{129CCDE6-74A4-4A5E-A20B-C27EA243DAF7}"/>
    <dgm:cxn modelId="{96D2D639-BB28-4292-A111-6EBB83843F26}" type="presOf" srcId="{87985470-B7A8-4FD7-B652-C9FB6727CDF3}" destId="{0C24479C-9B95-49BE-B372-87740A4D5676}" srcOrd="1" destOrd="0" presId="urn:microsoft.com/office/officeart/2005/8/layout/process1"/>
    <dgm:cxn modelId="{1FE5347D-A627-4030-9226-6F7EC0526137}" type="presOf" srcId="{AA44A3D6-81F8-4C75-80F3-2FEB176B82C8}" destId="{3D2BA5B4-6807-4A58-AE2F-2ACDFF61CEBE}" srcOrd="0" destOrd="0" presId="urn:microsoft.com/office/officeart/2005/8/layout/process1"/>
    <dgm:cxn modelId="{B046298F-B534-4E50-9BC3-57FCC8E26EAC}" type="presOf" srcId="{00C6AFAB-5BDD-4B85-8628-7C78E325D185}" destId="{74755629-BE4C-476B-8E4B-126661C1A974}" srcOrd="1" destOrd="0" presId="urn:microsoft.com/office/officeart/2005/8/layout/process1"/>
    <dgm:cxn modelId="{B8396CAD-BA26-451B-84B5-EC5261DA73B2}" type="presOf" srcId="{87985470-B7A8-4FD7-B652-C9FB6727CDF3}" destId="{5B594F94-110A-4AB2-8E95-73A5EB236B56}" srcOrd="0" destOrd="0" presId="urn:microsoft.com/office/officeart/2005/8/layout/process1"/>
    <dgm:cxn modelId="{BED109CB-D7B3-4C6B-8C36-C8717B7C2D14}" type="presOf" srcId="{AD285097-45FB-4364-AD60-8474B241791B}" destId="{76615968-59A6-4B4B-AA22-AC31DD8B4680}" srcOrd="0" destOrd="0" presId="urn:microsoft.com/office/officeart/2005/8/layout/process1"/>
    <dgm:cxn modelId="{623510CC-2E82-40F5-8356-23245C504527}" type="presOf" srcId="{00C6AFAB-5BDD-4B85-8628-7C78E325D185}" destId="{191DA56F-AD5D-4D29-8518-D42D21F74B6A}" srcOrd="0" destOrd="0" presId="urn:microsoft.com/office/officeart/2005/8/layout/process1"/>
    <dgm:cxn modelId="{67890BE1-82FA-4E8C-9A4D-C1F87F9CDB78}" type="presOf" srcId="{CA1591AF-5A58-4270-A231-4538CD74591A}" destId="{2FC8CB1B-DF0E-4C3D-81D5-C8E4FEC1C4A7}" srcOrd="0" destOrd="0" presId="urn:microsoft.com/office/officeart/2005/8/layout/process1"/>
    <dgm:cxn modelId="{676A02EF-7B6C-487C-917B-BA7841B65A21}" type="presOf" srcId="{FC8E1EC6-7895-4CB3-B4BD-E1734E7EE247}" destId="{FF201E9C-6080-4EA6-A50F-E3B02033CF68}" srcOrd="0" destOrd="0" presId="urn:microsoft.com/office/officeart/2005/8/layout/process1"/>
    <dgm:cxn modelId="{D99492FC-0591-48E2-BBCD-2FA8389D2266}" srcId="{AD285097-45FB-4364-AD60-8474B241791B}" destId="{FC8E1EC6-7895-4CB3-B4BD-E1734E7EE247}" srcOrd="0" destOrd="0" parTransId="{0F6EB630-D47F-4B31-9261-2B98559CBAA3}" sibTransId="{87985470-B7A8-4FD7-B652-C9FB6727CDF3}"/>
    <dgm:cxn modelId="{FDFC5983-F62C-4DDE-8E54-C511FE093677}" type="presParOf" srcId="{76615968-59A6-4B4B-AA22-AC31DD8B4680}" destId="{FF201E9C-6080-4EA6-A50F-E3B02033CF68}" srcOrd="0" destOrd="0" presId="urn:microsoft.com/office/officeart/2005/8/layout/process1"/>
    <dgm:cxn modelId="{BD6F19AA-A91D-414B-A840-AAB742F11662}" type="presParOf" srcId="{76615968-59A6-4B4B-AA22-AC31DD8B4680}" destId="{5B594F94-110A-4AB2-8E95-73A5EB236B56}" srcOrd="1" destOrd="0" presId="urn:microsoft.com/office/officeart/2005/8/layout/process1"/>
    <dgm:cxn modelId="{D77C791B-BCB8-4277-95A4-603357CA8AA9}" type="presParOf" srcId="{5B594F94-110A-4AB2-8E95-73A5EB236B56}" destId="{0C24479C-9B95-49BE-B372-87740A4D5676}" srcOrd="0" destOrd="0" presId="urn:microsoft.com/office/officeart/2005/8/layout/process1"/>
    <dgm:cxn modelId="{6624607D-06D3-4CCB-95E5-42F3A0E4C75B}" type="presParOf" srcId="{76615968-59A6-4B4B-AA22-AC31DD8B4680}" destId="{2FC8CB1B-DF0E-4C3D-81D5-C8E4FEC1C4A7}" srcOrd="2" destOrd="0" presId="urn:microsoft.com/office/officeart/2005/8/layout/process1"/>
    <dgm:cxn modelId="{3F5E7562-DE5B-4205-878C-E512584512ED}" type="presParOf" srcId="{76615968-59A6-4B4B-AA22-AC31DD8B4680}" destId="{191DA56F-AD5D-4D29-8518-D42D21F74B6A}" srcOrd="3" destOrd="0" presId="urn:microsoft.com/office/officeart/2005/8/layout/process1"/>
    <dgm:cxn modelId="{D2E9EE1C-7531-4716-94B3-2C3BBBF87EC2}" type="presParOf" srcId="{191DA56F-AD5D-4D29-8518-D42D21F74B6A}" destId="{74755629-BE4C-476B-8E4B-126661C1A974}" srcOrd="0" destOrd="0" presId="urn:microsoft.com/office/officeart/2005/8/layout/process1"/>
    <dgm:cxn modelId="{A25C7395-FDCF-43DE-9DCC-0E3EF367C09F}" type="presParOf" srcId="{76615968-59A6-4B4B-AA22-AC31DD8B4680}" destId="{3D2BA5B4-6807-4A58-AE2F-2ACDFF61CEBE}"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285097-45FB-4364-AD60-8474B241791B}" type="doc">
      <dgm:prSet loTypeId="urn:microsoft.com/office/officeart/2005/8/layout/process1" loCatId="process" qsTypeId="urn:microsoft.com/office/officeart/2005/8/quickstyle/simple1" qsCatId="simple" csTypeId="urn:microsoft.com/office/officeart/2005/8/colors/accent1_2" csCatId="accent1" phldr="1"/>
      <dgm:spPr/>
    </dgm:pt>
    <dgm:pt modelId="{FC8E1EC6-7895-4CB3-B4BD-E1734E7EE247}">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Middle School Acceleration</a:t>
          </a:r>
        </a:p>
      </dgm:t>
    </dgm:pt>
    <dgm:pt modelId="{0F6EB630-D47F-4B31-9261-2B98559CBAA3}" type="parTrans" cxnId="{D99492FC-0591-48E2-BBCD-2FA8389D2266}">
      <dgm:prSet/>
      <dgm:spPr/>
      <dgm:t>
        <a:bodyPr/>
        <a:lstStyle/>
        <a:p>
          <a:endParaRPr lang="en-US"/>
        </a:p>
      </dgm:t>
    </dgm:pt>
    <dgm:pt modelId="{87985470-B7A8-4FD7-B652-C9FB6727CDF3}" type="sibTrans" cxnId="{D99492FC-0591-48E2-BBCD-2FA8389D2266}">
      <dgm:prSet/>
      <dgm:spPr>
        <a:solidFill>
          <a:schemeClr val="tx1"/>
        </a:solidFill>
      </dgm:spPr>
      <dgm:t>
        <a:bodyPr/>
        <a:lstStyle/>
        <a:p>
          <a:endParaRPr lang="en-US"/>
        </a:p>
      </dgm:t>
    </dgm:pt>
    <dgm:pt modelId="{CA1591AF-5A58-4270-A231-4538CD74591A}">
      <dgm:prSet phldrT="[Text]"/>
      <dgm:spPr>
        <a:solidFill>
          <a:srgbClr val="BF311A"/>
        </a:solidFill>
        <a:ln w="38100">
          <a:solidFill>
            <a:schemeClr val="tx1"/>
          </a:solidFill>
        </a:ln>
      </dgm:spPr>
      <dgm:t>
        <a:bodyPr/>
        <a:lstStyle/>
        <a:p>
          <a:r>
            <a:rPr lang="en-US" b="1" dirty="0">
              <a:solidFill>
                <a:schemeClr val="bg1"/>
              </a:solidFill>
              <a:latin typeface="Sitka Display" panose="02000505000000020004" pitchFamily="2" charset="0"/>
            </a:rPr>
            <a:t>High     School Acceleration</a:t>
          </a:r>
        </a:p>
      </dgm:t>
    </dgm:pt>
    <dgm:pt modelId="{DB40CFEC-2B9A-4175-9ECC-5B6AF4D95793}" type="parTrans" cxnId="{1E7C560F-BB55-421E-B791-1E1D4ECFE7B1}">
      <dgm:prSet/>
      <dgm:spPr/>
      <dgm:t>
        <a:bodyPr/>
        <a:lstStyle/>
        <a:p>
          <a:endParaRPr lang="en-US"/>
        </a:p>
      </dgm:t>
    </dgm:pt>
    <dgm:pt modelId="{00C6AFAB-5BDD-4B85-8628-7C78E325D185}" type="sibTrans" cxnId="{1E7C560F-BB55-421E-B791-1E1D4ECFE7B1}">
      <dgm:prSet/>
      <dgm:spPr>
        <a:solidFill>
          <a:schemeClr val="tx1"/>
        </a:solidFill>
      </dgm:spPr>
      <dgm:t>
        <a:bodyPr/>
        <a:lstStyle/>
        <a:p>
          <a:endParaRPr lang="en-US"/>
        </a:p>
      </dgm:t>
    </dgm:pt>
    <dgm:pt modelId="{AA44A3D6-81F8-4C75-80F3-2FEB176B82C8}">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Dual Enrollment Readiness</a:t>
          </a:r>
        </a:p>
      </dgm:t>
    </dgm:pt>
    <dgm:pt modelId="{F316C638-5A8C-40F3-AD97-AD40C97E3B0F}" type="parTrans" cxnId="{E77F1A39-23DD-434D-B5B3-1052C1725BF8}">
      <dgm:prSet/>
      <dgm:spPr/>
      <dgm:t>
        <a:bodyPr/>
        <a:lstStyle/>
        <a:p>
          <a:endParaRPr lang="en-US"/>
        </a:p>
      </dgm:t>
    </dgm:pt>
    <dgm:pt modelId="{129CCDE6-74A4-4A5E-A20B-C27EA243DAF7}" type="sibTrans" cxnId="{E77F1A39-23DD-434D-B5B3-1052C1725BF8}">
      <dgm:prSet/>
      <dgm:spPr/>
      <dgm:t>
        <a:bodyPr/>
        <a:lstStyle/>
        <a:p>
          <a:endParaRPr lang="en-US"/>
        </a:p>
      </dgm:t>
    </dgm:pt>
    <dgm:pt modelId="{76615968-59A6-4B4B-AA22-AC31DD8B4680}" type="pres">
      <dgm:prSet presAssocID="{AD285097-45FB-4364-AD60-8474B241791B}" presName="Name0" presStyleCnt="0">
        <dgm:presLayoutVars>
          <dgm:dir/>
          <dgm:resizeHandles val="exact"/>
        </dgm:presLayoutVars>
      </dgm:prSet>
      <dgm:spPr/>
    </dgm:pt>
    <dgm:pt modelId="{FF201E9C-6080-4EA6-A50F-E3B02033CF68}" type="pres">
      <dgm:prSet presAssocID="{FC8E1EC6-7895-4CB3-B4BD-E1734E7EE247}" presName="node" presStyleLbl="node1" presStyleIdx="0" presStyleCnt="3">
        <dgm:presLayoutVars>
          <dgm:bulletEnabled val="1"/>
        </dgm:presLayoutVars>
      </dgm:prSet>
      <dgm:spPr/>
    </dgm:pt>
    <dgm:pt modelId="{5B594F94-110A-4AB2-8E95-73A5EB236B56}" type="pres">
      <dgm:prSet presAssocID="{87985470-B7A8-4FD7-B652-C9FB6727CDF3}" presName="sibTrans" presStyleLbl="sibTrans2D1" presStyleIdx="0" presStyleCnt="2"/>
      <dgm:spPr/>
    </dgm:pt>
    <dgm:pt modelId="{0C24479C-9B95-49BE-B372-87740A4D5676}" type="pres">
      <dgm:prSet presAssocID="{87985470-B7A8-4FD7-B652-C9FB6727CDF3}" presName="connectorText" presStyleLbl="sibTrans2D1" presStyleIdx="0" presStyleCnt="2"/>
      <dgm:spPr/>
    </dgm:pt>
    <dgm:pt modelId="{2FC8CB1B-DF0E-4C3D-81D5-C8E4FEC1C4A7}" type="pres">
      <dgm:prSet presAssocID="{CA1591AF-5A58-4270-A231-4538CD74591A}" presName="node" presStyleLbl="node1" presStyleIdx="1" presStyleCnt="3">
        <dgm:presLayoutVars>
          <dgm:bulletEnabled val="1"/>
        </dgm:presLayoutVars>
      </dgm:prSet>
      <dgm:spPr/>
    </dgm:pt>
    <dgm:pt modelId="{191DA56F-AD5D-4D29-8518-D42D21F74B6A}" type="pres">
      <dgm:prSet presAssocID="{00C6AFAB-5BDD-4B85-8628-7C78E325D185}" presName="sibTrans" presStyleLbl="sibTrans2D1" presStyleIdx="1" presStyleCnt="2"/>
      <dgm:spPr/>
    </dgm:pt>
    <dgm:pt modelId="{74755629-BE4C-476B-8E4B-126661C1A974}" type="pres">
      <dgm:prSet presAssocID="{00C6AFAB-5BDD-4B85-8628-7C78E325D185}" presName="connectorText" presStyleLbl="sibTrans2D1" presStyleIdx="1" presStyleCnt="2"/>
      <dgm:spPr/>
    </dgm:pt>
    <dgm:pt modelId="{3D2BA5B4-6807-4A58-AE2F-2ACDFF61CEBE}" type="pres">
      <dgm:prSet presAssocID="{AA44A3D6-81F8-4C75-80F3-2FEB176B82C8}" presName="node" presStyleLbl="node1" presStyleIdx="2" presStyleCnt="3">
        <dgm:presLayoutVars>
          <dgm:bulletEnabled val="1"/>
        </dgm:presLayoutVars>
      </dgm:prSet>
      <dgm:spPr/>
    </dgm:pt>
  </dgm:ptLst>
  <dgm:cxnLst>
    <dgm:cxn modelId="{1E7C560F-BB55-421E-B791-1E1D4ECFE7B1}" srcId="{AD285097-45FB-4364-AD60-8474B241791B}" destId="{CA1591AF-5A58-4270-A231-4538CD74591A}" srcOrd="1" destOrd="0" parTransId="{DB40CFEC-2B9A-4175-9ECC-5B6AF4D95793}" sibTransId="{00C6AFAB-5BDD-4B85-8628-7C78E325D185}"/>
    <dgm:cxn modelId="{E77F1A39-23DD-434D-B5B3-1052C1725BF8}" srcId="{AD285097-45FB-4364-AD60-8474B241791B}" destId="{AA44A3D6-81F8-4C75-80F3-2FEB176B82C8}" srcOrd="2" destOrd="0" parTransId="{F316C638-5A8C-40F3-AD97-AD40C97E3B0F}" sibTransId="{129CCDE6-74A4-4A5E-A20B-C27EA243DAF7}"/>
    <dgm:cxn modelId="{96D2D639-BB28-4292-A111-6EBB83843F26}" type="presOf" srcId="{87985470-B7A8-4FD7-B652-C9FB6727CDF3}" destId="{0C24479C-9B95-49BE-B372-87740A4D5676}" srcOrd="1" destOrd="0" presId="urn:microsoft.com/office/officeart/2005/8/layout/process1"/>
    <dgm:cxn modelId="{1FE5347D-A627-4030-9226-6F7EC0526137}" type="presOf" srcId="{AA44A3D6-81F8-4C75-80F3-2FEB176B82C8}" destId="{3D2BA5B4-6807-4A58-AE2F-2ACDFF61CEBE}" srcOrd="0" destOrd="0" presId="urn:microsoft.com/office/officeart/2005/8/layout/process1"/>
    <dgm:cxn modelId="{B046298F-B534-4E50-9BC3-57FCC8E26EAC}" type="presOf" srcId="{00C6AFAB-5BDD-4B85-8628-7C78E325D185}" destId="{74755629-BE4C-476B-8E4B-126661C1A974}" srcOrd="1" destOrd="0" presId="urn:microsoft.com/office/officeart/2005/8/layout/process1"/>
    <dgm:cxn modelId="{B8396CAD-BA26-451B-84B5-EC5261DA73B2}" type="presOf" srcId="{87985470-B7A8-4FD7-B652-C9FB6727CDF3}" destId="{5B594F94-110A-4AB2-8E95-73A5EB236B56}" srcOrd="0" destOrd="0" presId="urn:microsoft.com/office/officeart/2005/8/layout/process1"/>
    <dgm:cxn modelId="{BED109CB-D7B3-4C6B-8C36-C8717B7C2D14}" type="presOf" srcId="{AD285097-45FB-4364-AD60-8474B241791B}" destId="{76615968-59A6-4B4B-AA22-AC31DD8B4680}" srcOrd="0" destOrd="0" presId="urn:microsoft.com/office/officeart/2005/8/layout/process1"/>
    <dgm:cxn modelId="{623510CC-2E82-40F5-8356-23245C504527}" type="presOf" srcId="{00C6AFAB-5BDD-4B85-8628-7C78E325D185}" destId="{191DA56F-AD5D-4D29-8518-D42D21F74B6A}" srcOrd="0" destOrd="0" presId="urn:microsoft.com/office/officeart/2005/8/layout/process1"/>
    <dgm:cxn modelId="{67890BE1-82FA-4E8C-9A4D-C1F87F9CDB78}" type="presOf" srcId="{CA1591AF-5A58-4270-A231-4538CD74591A}" destId="{2FC8CB1B-DF0E-4C3D-81D5-C8E4FEC1C4A7}" srcOrd="0" destOrd="0" presId="urn:microsoft.com/office/officeart/2005/8/layout/process1"/>
    <dgm:cxn modelId="{676A02EF-7B6C-487C-917B-BA7841B65A21}" type="presOf" srcId="{FC8E1EC6-7895-4CB3-B4BD-E1734E7EE247}" destId="{FF201E9C-6080-4EA6-A50F-E3B02033CF68}" srcOrd="0" destOrd="0" presId="urn:microsoft.com/office/officeart/2005/8/layout/process1"/>
    <dgm:cxn modelId="{D99492FC-0591-48E2-BBCD-2FA8389D2266}" srcId="{AD285097-45FB-4364-AD60-8474B241791B}" destId="{FC8E1EC6-7895-4CB3-B4BD-E1734E7EE247}" srcOrd="0" destOrd="0" parTransId="{0F6EB630-D47F-4B31-9261-2B98559CBAA3}" sibTransId="{87985470-B7A8-4FD7-B652-C9FB6727CDF3}"/>
    <dgm:cxn modelId="{FDFC5983-F62C-4DDE-8E54-C511FE093677}" type="presParOf" srcId="{76615968-59A6-4B4B-AA22-AC31DD8B4680}" destId="{FF201E9C-6080-4EA6-A50F-E3B02033CF68}" srcOrd="0" destOrd="0" presId="urn:microsoft.com/office/officeart/2005/8/layout/process1"/>
    <dgm:cxn modelId="{BD6F19AA-A91D-414B-A840-AAB742F11662}" type="presParOf" srcId="{76615968-59A6-4B4B-AA22-AC31DD8B4680}" destId="{5B594F94-110A-4AB2-8E95-73A5EB236B56}" srcOrd="1" destOrd="0" presId="urn:microsoft.com/office/officeart/2005/8/layout/process1"/>
    <dgm:cxn modelId="{D77C791B-BCB8-4277-95A4-603357CA8AA9}" type="presParOf" srcId="{5B594F94-110A-4AB2-8E95-73A5EB236B56}" destId="{0C24479C-9B95-49BE-B372-87740A4D5676}" srcOrd="0" destOrd="0" presId="urn:microsoft.com/office/officeart/2005/8/layout/process1"/>
    <dgm:cxn modelId="{6624607D-06D3-4CCB-95E5-42F3A0E4C75B}" type="presParOf" srcId="{76615968-59A6-4B4B-AA22-AC31DD8B4680}" destId="{2FC8CB1B-DF0E-4C3D-81D5-C8E4FEC1C4A7}" srcOrd="2" destOrd="0" presId="urn:microsoft.com/office/officeart/2005/8/layout/process1"/>
    <dgm:cxn modelId="{3F5E7562-DE5B-4205-878C-E512584512ED}" type="presParOf" srcId="{76615968-59A6-4B4B-AA22-AC31DD8B4680}" destId="{191DA56F-AD5D-4D29-8518-D42D21F74B6A}" srcOrd="3" destOrd="0" presId="urn:microsoft.com/office/officeart/2005/8/layout/process1"/>
    <dgm:cxn modelId="{D2E9EE1C-7531-4716-94B3-2C3BBBF87EC2}" type="presParOf" srcId="{191DA56F-AD5D-4D29-8518-D42D21F74B6A}" destId="{74755629-BE4C-476B-8E4B-126661C1A974}" srcOrd="0" destOrd="0" presId="urn:microsoft.com/office/officeart/2005/8/layout/process1"/>
    <dgm:cxn modelId="{A25C7395-FDCF-43DE-9DCC-0E3EF367C09F}" type="presParOf" srcId="{76615968-59A6-4B4B-AA22-AC31DD8B4680}" destId="{3D2BA5B4-6807-4A58-AE2F-2ACDFF61CEBE}"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285097-45FB-4364-AD60-8474B241791B}" type="doc">
      <dgm:prSet loTypeId="urn:microsoft.com/office/officeart/2005/8/layout/process1" loCatId="process" qsTypeId="urn:microsoft.com/office/officeart/2005/8/quickstyle/simple1" qsCatId="simple" csTypeId="urn:microsoft.com/office/officeart/2005/8/colors/accent1_2" csCatId="accent1" phldr="1"/>
      <dgm:spPr/>
    </dgm:pt>
    <dgm:pt modelId="{FC8E1EC6-7895-4CB3-B4BD-E1734E7EE247}">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High          School       Graduation</a:t>
          </a:r>
        </a:p>
      </dgm:t>
    </dgm:pt>
    <dgm:pt modelId="{0F6EB630-D47F-4B31-9261-2B98559CBAA3}" type="parTrans" cxnId="{D99492FC-0591-48E2-BBCD-2FA8389D2266}">
      <dgm:prSet/>
      <dgm:spPr/>
      <dgm:t>
        <a:bodyPr/>
        <a:lstStyle/>
        <a:p>
          <a:endParaRPr lang="en-US"/>
        </a:p>
      </dgm:t>
    </dgm:pt>
    <dgm:pt modelId="{87985470-B7A8-4FD7-B652-C9FB6727CDF3}" type="sibTrans" cxnId="{D99492FC-0591-48E2-BBCD-2FA8389D2266}">
      <dgm:prSet/>
      <dgm:spPr>
        <a:solidFill>
          <a:schemeClr val="tx1"/>
        </a:solidFill>
      </dgm:spPr>
      <dgm:t>
        <a:bodyPr/>
        <a:lstStyle/>
        <a:p>
          <a:endParaRPr lang="en-US"/>
        </a:p>
      </dgm:t>
    </dgm:pt>
    <dgm:pt modelId="{CA1591AF-5A58-4270-A231-4538CD74591A}">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Valencia </a:t>
          </a:r>
        </a:p>
        <a:p>
          <a:r>
            <a:rPr lang="en-US" b="1" dirty="0">
              <a:solidFill>
                <a:schemeClr val="tx1"/>
              </a:solidFill>
              <a:latin typeface="Sitka Display" panose="02000505000000020004" pitchFamily="2" charset="0"/>
            </a:rPr>
            <a:t>Enrollment</a:t>
          </a:r>
        </a:p>
      </dgm:t>
    </dgm:pt>
    <dgm:pt modelId="{DB40CFEC-2B9A-4175-9ECC-5B6AF4D95793}" type="parTrans" cxnId="{1E7C560F-BB55-421E-B791-1E1D4ECFE7B1}">
      <dgm:prSet/>
      <dgm:spPr/>
      <dgm:t>
        <a:bodyPr/>
        <a:lstStyle/>
        <a:p>
          <a:endParaRPr lang="en-US"/>
        </a:p>
      </dgm:t>
    </dgm:pt>
    <dgm:pt modelId="{00C6AFAB-5BDD-4B85-8628-7C78E325D185}" type="sibTrans" cxnId="{1E7C560F-BB55-421E-B791-1E1D4ECFE7B1}">
      <dgm:prSet/>
      <dgm:spPr>
        <a:solidFill>
          <a:schemeClr val="tx1"/>
        </a:solidFill>
      </dgm:spPr>
      <dgm:t>
        <a:bodyPr/>
        <a:lstStyle/>
        <a:p>
          <a:endParaRPr lang="en-US"/>
        </a:p>
      </dgm:t>
    </dgm:pt>
    <dgm:pt modelId="{AA44A3D6-81F8-4C75-80F3-2FEB176B82C8}">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UCF</a:t>
          </a:r>
        </a:p>
        <a:p>
          <a:r>
            <a:rPr lang="en-US" b="1" dirty="0">
              <a:solidFill>
                <a:schemeClr val="tx1"/>
              </a:solidFill>
              <a:latin typeface="Sitka Display" panose="02000505000000020004" pitchFamily="2" charset="0"/>
            </a:rPr>
            <a:t>Enrollment</a:t>
          </a:r>
        </a:p>
      </dgm:t>
    </dgm:pt>
    <dgm:pt modelId="{F316C638-5A8C-40F3-AD97-AD40C97E3B0F}" type="parTrans" cxnId="{E77F1A39-23DD-434D-B5B3-1052C1725BF8}">
      <dgm:prSet/>
      <dgm:spPr/>
      <dgm:t>
        <a:bodyPr/>
        <a:lstStyle/>
        <a:p>
          <a:endParaRPr lang="en-US"/>
        </a:p>
      </dgm:t>
    </dgm:pt>
    <dgm:pt modelId="{129CCDE6-74A4-4A5E-A20B-C27EA243DAF7}" type="sibTrans" cxnId="{E77F1A39-23DD-434D-B5B3-1052C1725BF8}">
      <dgm:prSet/>
      <dgm:spPr/>
      <dgm:t>
        <a:bodyPr/>
        <a:lstStyle/>
        <a:p>
          <a:endParaRPr lang="en-US"/>
        </a:p>
      </dgm:t>
    </dgm:pt>
    <dgm:pt modelId="{76615968-59A6-4B4B-AA22-AC31DD8B4680}" type="pres">
      <dgm:prSet presAssocID="{AD285097-45FB-4364-AD60-8474B241791B}" presName="Name0" presStyleCnt="0">
        <dgm:presLayoutVars>
          <dgm:dir/>
          <dgm:resizeHandles val="exact"/>
        </dgm:presLayoutVars>
      </dgm:prSet>
      <dgm:spPr/>
    </dgm:pt>
    <dgm:pt modelId="{FF201E9C-6080-4EA6-A50F-E3B02033CF68}" type="pres">
      <dgm:prSet presAssocID="{FC8E1EC6-7895-4CB3-B4BD-E1734E7EE247}" presName="node" presStyleLbl="node1" presStyleIdx="0" presStyleCnt="3" custLinFactNeighborX="-836" custLinFactNeighborY="-6861">
        <dgm:presLayoutVars>
          <dgm:bulletEnabled val="1"/>
        </dgm:presLayoutVars>
      </dgm:prSet>
      <dgm:spPr/>
    </dgm:pt>
    <dgm:pt modelId="{5B594F94-110A-4AB2-8E95-73A5EB236B56}" type="pres">
      <dgm:prSet presAssocID="{87985470-B7A8-4FD7-B652-C9FB6727CDF3}" presName="sibTrans" presStyleLbl="sibTrans2D1" presStyleIdx="0" presStyleCnt="2"/>
      <dgm:spPr/>
    </dgm:pt>
    <dgm:pt modelId="{0C24479C-9B95-49BE-B372-87740A4D5676}" type="pres">
      <dgm:prSet presAssocID="{87985470-B7A8-4FD7-B652-C9FB6727CDF3}" presName="connectorText" presStyleLbl="sibTrans2D1" presStyleIdx="0" presStyleCnt="2"/>
      <dgm:spPr/>
    </dgm:pt>
    <dgm:pt modelId="{2FC8CB1B-DF0E-4C3D-81D5-C8E4FEC1C4A7}" type="pres">
      <dgm:prSet presAssocID="{CA1591AF-5A58-4270-A231-4538CD74591A}" presName="node" presStyleLbl="node1" presStyleIdx="1" presStyleCnt="3" custLinFactY="-31701" custLinFactNeighborX="-6602" custLinFactNeighborY="-100000">
        <dgm:presLayoutVars>
          <dgm:bulletEnabled val="1"/>
        </dgm:presLayoutVars>
      </dgm:prSet>
      <dgm:spPr/>
    </dgm:pt>
    <dgm:pt modelId="{191DA56F-AD5D-4D29-8518-D42D21F74B6A}" type="pres">
      <dgm:prSet presAssocID="{00C6AFAB-5BDD-4B85-8628-7C78E325D185}" presName="sibTrans" presStyleLbl="sibTrans2D1" presStyleIdx="1" presStyleCnt="2"/>
      <dgm:spPr/>
    </dgm:pt>
    <dgm:pt modelId="{74755629-BE4C-476B-8E4B-126661C1A974}" type="pres">
      <dgm:prSet presAssocID="{00C6AFAB-5BDD-4B85-8628-7C78E325D185}" presName="connectorText" presStyleLbl="sibTrans2D1" presStyleIdx="1" presStyleCnt="2"/>
      <dgm:spPr/>
    </dgm:pt>
    <dgm:pt modelId="{3D2BA5B4-6807-4A58-AE2F-2ACDFF61CEBE}" type="pres">
      <dgm:prSet presAssocID="{AA44A3D6-81F8-4C75-80F3-2FEB176B82C8}" presName="node" presStyleLbl="node1" presStyleIdx="2" presStyleCnt="3" custLinFactX="-100000" custLinFactY="24249" custLinFactNeighborX="-106601" custLinFactNeighborY="100000">
        <dgm:presLayoutVars>
          <dgm:bulletEnabled val="1"/>
        </dgm:presLayoutVars>
      </dgm:prSet>
      <dgm:spPr/>
    </dgm:pt>
  </dgm:ptLst>
  <dgm:cxnLst>
    <dgm:cxn modelId="{1E7C560F-BB55-421E-B791-1E1D4ECFE7B1}" srcId="{AD285097-45FB-4364-AD60-8474B241791B}" destId="{CA1591AF-5A58-4270-A231-4538CD74591A}" srcOrd="1" destOrd="0" parTransId="{DB40CFEC-2B9A-4175-9ECC-5B6AF4D95793}" sibTransId="{00C6AFAB-5BDD-4B85-8628-7C78E325D185}"/>
    <dgm:cxn modelId="{E77F1A39-23DD-434D-B5B3-1052C1725BF8}" srcId="{AD285097-45FB-4364-AD60-8474B241791B}" destId="{AA44A3D6-81F8-4C75-80F3-2FEB176B82C8}" srcOrd="2" destOrd="0" parTransId="{F316C638-5A8C-40F3-AD97-AD40C97E3B0F}" sibTransId="{129CCDE6-74A4-4A5E-A20B-C27EA243DAF7}"/>
    <dgm:cxn modelId="{96D2D639-BB28-4292-A111-6EBB83843F26}" type="presOf" srcId="{87985470-B7A8-4FD7-B652-C9FB6727CDF3}" destId="{0C24479C-9B95-49BE-B372-87740A4D5676}" srcOrd="1" destOrd="0" presId="urn:microsoft.com/office/officeart/2005/8/layout/process1"/>
    <dgm:cxn modelId="{1FE5347D-A627-4030-9226-6F7EC0526137}" type="presOf" srcId="{AA44A3D6-81F8-4C75-80F3-2FEB176B82C8}" destId="{3D2BA5B4-6807-4A58-AE2F-2ACDFF61CEBE}" srcOrd="0" destOrd="0" presId="urn:microsoft.com/office/officeart/2005/8/layout/process1"/>
    <dgm:cxn modelId="{B046298F-B534-4E50-9BC3-57FCC8E26EAC}" type="presOf" srcId="{00C6AFAB-5BDD-4B85-8628-7C78E325D185}" destId="{74755629-BE4C-476B-8E4B-126661C1A974}" srcOrd="1" destOrd="0" presId="urn:microsoft.com/office/officeart/2005/8/layout/process1"/>
    <dgm:cxn modelId="{B8396CAD-BA26-451B-84B5-EC5261DA73B2}" type="presOf" srcId="{87985470-B7A8-4FD7-B652-C9FB6727CDF3}" destId="{5B594F94-110A-4AB2-8E95-73A5EB236B56}" srcOrd="0" destOrd="0" presId="urn:microsoft.com/office/officeart/2005/8/layout/process1"/>
    <dgm:cxn modelId="{BED109CB-D7B3-4C6B-8C36-C8717B7C2D14}" type="presOf" srcId="{AD285097-45FB-4364-AD60-8474B241791B}" destId="{76615968-59A6-4B4B-AA22-AC31DD8B4680}" srcOrd="0" destOrd="0" presId="urn:microsoft.com/office/officeart/2005/8/layout/process1"/>
    <dgm:cxn modelId="{623510CC-2E82-40F5-8356-23245C504527}" type="presOf" srcId="{00C6AFAB-5BDD-4B85-8628-7C78E325D185}" destId="{191DA56F-AD5D-4D29-8518-D42D21F74B6A}" srcOrd="0" destOrd="0" presId="urn:microsoft.com/office/officeart/2005/8/layout/process1"/>
    <dgm:cxn modelId="{67890BE1-82FA-4E8C-9A4D-C1F87F9CDB78}" type="presOf" srcId="{CA1591AF-5A58-4270-A231-4538CD74591A}" destId="{2FC8CB1B-DF0E-4C3D-81D5-C8E4FEC1C4A7}" srcOrd="0" destOrd="0" presId="urn:microsoft.com/office/officeart/2005/8/layout/process1"/>
    <dgm:cxn modelId="{676A02EF-7B6C-487C-917B-BA7841B65A21}" type="presOf" srcId="{FC8E1EC6-7895-4CB3-B4BD-E1734E7EE247}" destId="{FF201E9C-6080-4EA6-A50F-E3B02033CF68}" srcOrd="0" destOrd="0" presId="urn:microsoft.com/office/officeart/2005/8/layout/process1"/>
    <dgm:cxn modelId="{D99492FC-0591-48E2-BBCD-2FA8389D2266}" srcId="{AD285097-45FB-4364-AD60-8474B241791B}" destId="{FC8E1EC6-7895-4CB3-B4BD-E1734E7EE247}" srcOrd="0" destOrd="0" parTransId="{0F6EB630-D47F-4B31-9261-2B98559CBAA3}" sibTransId="{87985470-B7A8-4FD7-B652-C9FB6727CDF3}"/>
    <dgm:cxn modelId="{FDFC5983-F62C-4DDE-8E54-C511FE093677}" type="presParOf" srcId="{76615968-59A6-4B4B-AA22-AC31DD8B4680}" destId="{FF201E9C-6080-4EA6-A50F-E3B02033CF68}" srcOrd="0" destOrd="0" presId="urn:microsoft.com/office/officeart/2005/8/layout/process1"/>
    <dgm:cxn modelId="{BD6F19AA-A91D-414B-A840-AAB742F11662}" type="presParOf" srcId="{76615968-59A6-4B4B-AA22-AC31DD8B4680}" destId="{5B594F94-110A-4AB2-8E95-73A5EB236B56}" srcOrd="1" destOrd="0" presId="urn:microsoft.com/office/officeart/2005/8/layout/process1"/>
    <dgm:cxn modelId="{D77C791B-BCB8-4277-95A4-603357CA8AA9}" type="presParOf" srcId="{5B594F94-110A-4AB2-8E95-73A5EB236B56}" destId="{0C24479C-9B95-49BE-B372-87740A4D5676}" srcOrd="0" destOrd="0" presId="urn:microsoft.com/office/officeart/2005/8/layout/process1"/>
    <dgm:cxn modelId="{6624607D-06D3-4CCB-95E5-42F3A0E4C75B}" type="presParOf" srcId="{76615968-59A6-4B4B-AA22-AC31DD8B4680}" destId="{2FC8CB1B-DF0E-4C3D-81D5-C8E4FEC1C4A7}" srcOrd="2" destOrd="0" presId="urn:microsoft.com/office/officeart/2005/8/layout/process1"/>
    <dgm:cxn modelId="{3F5E7562-DE5B-4205-878C-E512584512ED}" type="presParOf" srcId="{76615968-59A6-4B4B-AA22-AC31DD8B4680}" destId="{191DA56F-AD5D-4D29-8518-D42D21F74B6A}" srcOrd="3" destOrd="0" presId="urn:microsoft.com/office/officeart/2005/8/layout/process1"/>
    <dgm:cxn modelId="{D2E9EE1C-7531-4716-94B3-2C3BBBF87EC2}" type="presParOf" srcId="{191DA56F-AD5D-4D29-8518-D42D21F74B6A}" destId="{74755629-BE4C-476B-8E4B-126661C1A974}" srcOrd="0" destOrd="0" presId="urn:microsoft.com/office/officeart/2005/8/layout/process1"/>
    <dgm:cxn modelId="{A25C7395-FDCF-43DE-9DCC-0E3EF367C09F}" type="presParOf" srcId="{76615968-59A6-4B4B-AA22-AC31DD8B4680}" destId="{3D2BA5B4-6807-4A58-AE2F-2ACDFF61CEBE}"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285097-45FB-4364-AD60-8474B241791B}" type="doc">
      <dgm:prSet loTypeId="urn:microsoft.com/office/officeart/2005/8/layout/process1" loCatId="process" qsTypeId="urn:microsoft.com/office/officeart/2005/8/quickstyle/simple1" qsCatId="simple" csTypeId="urn:microsoft.com/office/officeart/2005/8/colors/accent1_2" csCatId="accent1" phldr="1"/>
      <dgm:spPr/>
    </dgm:pt>
    <dgm:pt modelId="{FC8E1EC6-7895-4CB3-B4BD-E1734E7EE247}">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Middle School Acceleration</a:t>
          </a:r>
        </a:p>
      </dgm:t>
    </dgm:pt>
    <dgm:pt modelId="{0F6EB630-D47F-4B31-9261-2B98559CBAA3}" type="parTrans" cxnId="{D99492FC-0591-48E2-BBCD-2FA8389D2266}">
      <dgm:prSet/>
      <dgm:spPr/>
      <dgm:t>
        <a:bodyPr/>
        <a:lstStyle/>
        <a:p>
          <a:endParaRPr lang="en-US"/>
        </a:p>
      </dgm:t>
    </dgm:pt>
    <dgm:pt modelId="{87985470-B7A8-4FD7-B652-C9FB6727CDF3}" type="sibTrans" cxnId="{D99492FC-0591-48E2-BBCD-2FA8389D2266}">
      <dgm:prSet/>
      <dgm:spPr>
        <a:solidFill>
          <a:schemeClr val="tx1"/>
        </a:solidFill>
      </dgm:spPr>
      <dgm:t>
        <a:bodyPr/>
        <a:lstStyle/>
        <a:p>
          <a:endParaRPr lang="en-US"/>
        </a:p>
      </dgm:t>
    </dgm:pt>
    <dgm:pt modelId="{CA1591AF-5A58-4270-A231-4538CD74591A}">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High    School Acceleration</a:t>
          </a:r>
        </a:p>
      </dgm:t>
    </dgm:pt>
    <dgm:pt modelId="{DB40CFEC-2B9A-4175-9ECC-5B6AF4D95793}" type="parTrans" cxnId="{1E7C560F-BB55-421E-B791-1E1D4ECFE7B1}">
      <dgm:prSet/>
      <dgm:spPr/>
      <dgm:t>
        <a:bodyPr/>
        <a:lstStyle/>
        <a:p>
          <a:endParaRPr lang="en-US"/>
        </a:p>
      </dgm:t>
    </dgm:pt>
    <dgm:pt modelId="{00C6AFAB-5BDD-4B85-8628-7C78E325D185}" type="sibTrans" cxnId="{1E7C560F-BB55-421E-B791-1E1D4ECFE7B1}">
      <dgm:prSet/>
      <dgm:spPr>
        <a:solidFill>
          <a:schemeClr val="tx1"/>
        </a:solidFill>
      </dgm:spPr>
      <dgm:t>
        <a:bodyPr/>
        <a:lstStyle/>
        <a:p>
          <a:endParaRPr lang="en-US"/>
        </a:p>
      </dgm:t>
    </dgm:pt>
    <dgm:pt modelId="{AA44A3D6-81F8-4C75-80F3-2FEB176B82C8}">
      <dgm:prSet phldrT="[Text]"/>
      <dgm:spPr>
        <a:solidFill>
          <a:srgbClr val="BF311A"/>
        </a:solidFill>
        <a:ln w="38100">
          <a:solidFill>
            <a:schemeClr val="tx1"/>
          </a:solidFill>
        </a:ln>
      </dgm:spPr>
      <dgm:t>
        <a:bodyPr/>
        <a:lstStyle/>
        <a:p>
          <a:r>
            <a:rPr lang="en-US" b="1" dirty="0">
              <a:solidFill>
                <a:schemeClr val="bg1"/>
              </a:solidFill>
              <a:latin typeface="Sitka Display" panose="02000505000000020004" pitchFamily="2" charset="0"/>
            </a:rPr>
            <a:t>Dual Enrollment   Readiness</a:t>
          </a:r>
        </a:p>
      </dgm:t>
    </dgm:pt>
    <dgm:pt modelId="{F316C638-5A8C-40F3-AD97-AD40C97E3B0F}" type="parTrans" cxnId="{E77F1A39-23DD-434D-B5B3-1052C1725BF8}">
      <dgm:prSet/>
      <dgm:spPr/>
      <dgm:t>
        <a:bodyPr/>
        <a:lstStyle/>
        <a:p>
          <a:endParaRPr lang="en-US"/>
        </a:p>
      </dgm:t>
    </dgm:pt>
    <dgm:pt modelId="{129CCDE6-74A4-4A5E-A20B-C27EA243DAF7}" type="sibTrans" cxnId="{E77F1A39-23DD-434D-B5B3-1052C1725BF8}">
      <dgm:prSet/>
      <dgm:spPr/>
      <dgm:t>
        <a:bodyPr/>
        <a:lstStyle/>
        <a:p>
          <a:endParaRPr lang="en-US"/>
        </a:p>
      </dgm:t>
    </dgm:pt>
    <dgm:pt modelId="{76615968-59A6-4B4B-AA22-AC31DD8B4680}" type="pres">
      <dgm:prSet presAssocID="{AD285097-45FB-4364-AD60-8474B241791B}" presName="Name0" presStyleCnt="0">
        <dgm:presLayoutVars>
          <dgm:dir/>
          <dgm:resizeHandles val="exact"/>
        </dgm:presLayoutVars>
      </dgm:prSet>
      <dgm:spPr/>
    </dgm:pt>
    <dgm:pt modelId="{FF201E9C-6080-4EA6-A50F-E3B02033CF68}" type="pres">
      <dgm:prSet presAssocID="{FC8E1EC6-7895-4CB3-B4BD-E1734E7EE247}" presName="node" presStyleLbl="node1" presStyleIdx="0" presStyleCnt="3">
        <dgm:presLayoutVars>
          <dgm:bulletEnabled val="1"/>
        </dgm:presLayoutVars>
      </dgm:prSet>
      <dgm:spPr/>
    </dgm:pt>
    <dgm:pt modelId="{5B594F94-110A-4AB2-8E95-73A5EB236B56}" type="pres">
      <dgm:prSet presAssocID="{87985470-B7A8-4FD7-B652-C9FB6727CDF3}" presName="sibTrans" presStyleLbl="sibTrans2D1" presStyleIdx="0" presStyleCnt="2"/>
      <dgm:spPr/>
    </dgm:pt>
    <dgm:pt modelId="{0C24479C-9B95-49BE-B372-87740A4D5676}" type="pres">
      <dgm:prSet presAssocID="{87985470-B7A8-4FD7-B652-C9FB6727CDF3}" presName="connectorText" presStyleLbl="sibTrans2D1" presStyleIdx="0" presStyleCnt="2"/>
      <dgm:spPr/>
    </dgm:pt>
    <dgm:pt modelId="{2FC8CB1B-DF0E-4C3D-81D5-C8E4FEC1C4A7}" type="pres">
      <dgm:prSet presAssocID="{CA1591AF-5A58-4270-A231-4538CD74591A}" presName="node" presStyleLbl="node1" presStyleIdx="1" presStyleCnt="3">
        <dgm:presLayoutVars>
          <dgm:bulletEnabled val="1"/>
        </dgm:presLayoutVars>
      </dgm:prSet>
      <dgm:spPr/>
    </dgm:pt>
    <dgm:pt modelId="{191DA56F-AD5D-4D29-8518-D42D21F74B6A}" type="pres">
      <dgm:prSet presAssocID="{00C6AFAB-5BDD-4B85-8628-7C78E325D185}" presName="sibTrans" presStyleLbl="sibTrans2D1" presStyleIdx="1" presStyleCnt="2"/>
      <dgm:spPr/>
    </dgm:pt>
    <dgm:pt modelId="{74755629-BE4C-476B-8E4B-126661C1A974}" type="pres">
      <dgm:prSet presAssocID="{00C6AFAB-5BDD-4B85-8628-7C78E325D185}" presName="connectorText" presStyleLbl="sibTrans2D1" presStyleIdx="1" presStyleCnt="2"/>
      <dgm:spPr/>
    </dgm:pt>
    <dgm:pt modelId="{3D2BA5B4-6807-4A58-AE2F-2ACDFF61CEBE}" type="pres">
      <dgm:prSet presAssocID="{AA44A3D6-81F8-4C75-80F3-2FEB176B82C8}" presName="node" presStyleLbl="node1" presStyleIdx="2" presStyleCnt="3">
        <dgm:presLayoutVars>
          <dgm:bulletEnabled val="1"/>
        </dgm:presLayoutVars>
      </dgm:prSet>
      <dgm:spPr/>
    </dgm:pt>
  </dgm:ptLst>
  <dgm:cxnLst>
    <dgm:cxn modelId="{1E7C560F-BB55-421E-B791-1E1D4ECFE7B1}" srcId="{AD285097-45FB-4364-AD60-8474B241791B}" destId="{CA1591AF-5A58-4270-A231-4538CD74591A}" srcOrd="1" destOrd="0" parTransId="{DB40CFEC-2B9A-4175-9ECC-5B6AF4D95793}" sibTransId="{00C6AFAB-5BDD-4B85-8628-7C78E325D185}"/>
    <dgm:cxn modelId="{E77F1A39-23DD-434D-B5B3-1052C1725BF8}" srcId="{AD285097-45FB-4364-AD60-8474B241791B}" destId="{AA44A3D6-81F8-4C75-80F3-2FEB176B82C8}" srcOrd="2" destOrd="0" parTransId="{F316C638-5A8C-40F3-AD97-AD40C97E3B0F}" sibTransId="{129CCDE6-74A4-4A5E-A20B-C27EA243DAF7}"/>
    <dgm:cxn modelId="{96D2D639-BB28-4292-A111-6EBB83843F26}" type="presOf" srcId="{87985470-B7A8-4FD7-B652-C9FB6727CDF3}" destId="{0C24479C-9B95-49BE-B372-87740A4D5676}" srcOrd="1" destOrd="0" presId="urn:microsoft.com/office/officeart/2005/8/layout/process1"/>
    <dgm:cxn modelId="{1FE5347D-A627-4030-9226-6F7EC0526137}" type="presOf" srcId="{AA44A3D6-81F8-4C75-80F3-2FEB176B82C8}" destId="{3D2BA5B4-6807-4A58-AE2F-2ACDFF61CEBE}" srcOrd="0" destOrd="0" presId="urn:microsoft.com/office/officeart/2005/8/layout/process1"/>
    <dgm:cxn modelId="{B046298F-B534-4E50-9BC3-57FCC8E26EAC}" type="presOf" srcId="{00C6AFAB-5BDD-4B85-8628-7C78E325D185}" destId="{74755629-BE4C-476B-8E4B-126661C1A974}" srcOrd="1" destOrd="0" presId="urn:microsoft.com/office/officeart/2005/8/layout/process1"/>
    <dgm:cxn modelId="{B8396CAD-BA26-451B-84B5-EC5261DA73B2}" type="presOf" srcId="{87985470-B7A8-4FD7-B652-C9FB6727CDF3}" destId="{5B594F94-110A-4AB2-8E95-73A5EB236B56}" srcOrd="0" destOrd="0" presId="urn:microsoft.com/office/officeart/2005/8/layout/process1"/>
    <dgm:cxn modelId="{BED109CB-D7B3-4C6B-8C36-C8717B7C2D14}" type="presOf" srcId="{AD285097-45FB-4364-AD60-8474B241791B}" destId="{76615968-59A6-4B4B-AA22-AC31DD8B4680}" srcOrd="0" destOrd="0" presId="urn:microsoft.com/office/officeart/2005/8/layout/process1"/>
    <dgm:cxn modelId="{623510CC-2E82-40F5-8356-23245C504527}" type="presOf" srcId="{00C6AFAB-5BDD-4B85-8628-7C78E325D185}" destId="{191DA56F-AD5D-4D29-8518-D42D21F74B6A}" srcOrd="0" destOrd="0" presId="urn:microsoft.com/office/officeart/2005/8/layout/process1"/>
    <dgm:cxn modelId="{67890BE1-82FA-4E8C-9A4D-C1F87F9CDB78}" type="presOf" srcId="{CA1591AF-5A58-4270-A231-4538CD74591A}" destId="{2FC8CB1B-DF0E-4C3D-81D5-C8E4FEC1C4A7}" srcOrd="0" destOrd="0" presId="urn:microsoft.com/office/officeart/2005/8/layout/process1"/>
    <dgm:cxn modelId="{676A02EF-7B6C-487C-917B-BA7841B65A21}" type="presOf" srcId="{FC8E1EC6-7895-4CB3-B4BD-E1734E7EE247}" destId="{FF201E9C-6080-4EA6-A50F-E3B02033CF68}" srcOrd="0" destOrd="0" presId="urn:microsoft.com/office/officeart/2005/8/layout/process1"/>
    <dgm:cxn modelId="{D99492FC-0591-48E2-BBCD-2FA8389D2266}" srcId="{AD285097-45FB-4364-AD60-8474B241791B}" destId="{FC8E1EC6-7895-4CB3-B4BD-E1734E7EE247}" srcOrd="0" destOrd="0" parTransId="{0F6EB630-D47F-4B31-9261-2B98559CBAA3}" sibTransId="{87985470-B7A8-4FD7-B652-C9FB6727CDF3}"/>
    <dgm:cxn modelId="{FDFC5983-F62C-4DDE-8E54-C511FE093677}" type="presParOf" srcId="{76615968-59A6-4B4B-AA22-AC31DD8B4680}" destId="{FF201E9C-6080-4EA6-A50F-E3B02033CF68}" srcOrd="0" destOrd="0" presId="urn:microsoft.com/office/officeart/2005/8/layout/process1"/>
    <dgm:cxn modelId="{BD6F19AA-A91D-414B-A840-AAB742F11662}" type="presParOf" srcId="{76615968-59A6-4B4B-AA22-AC31DD8B4680}" destId="{5B594F94-110A-4AB2-8E95-73A5EB236B56}" srcOrd="1" destOrd="0" presId="urn:microsoft.com/office/officeart/2005/8/layout/process1"/>
    <dgm:cxn modelId="{D77C791B-BCB8-4277-95A4-603357CA8AA9}" type="presParOf" srcId="{5B594F94-110A-4AB2-8E95-73A5EB236B56}" destId="{0C24479C-9B95-49BE-B372-87740A4D5676}" srcOrd="0" destOrd="0" presId="urn:microsoft.com/office/officeart/2005/8/layout/process1"/>
    <dgm:cxn modelId="{6624607D-06D3-4CCB-95E5-42F3A0E4C75B}" type="presParOf" srcId="{76615968-59A6-4B4B-AA22-AC31DD8B4680}" destId="{2FC8CB1B-DF0E-4C3D-81D5-C8E4FEC1C4A7}" srcOrd="2" destOrd="0" presId="urn:microsoft.com/office/officeart/2005/8/layout/process1"/>
    <dgm:cxn modelId="{3F5E7562-DE5B-4205-878C-E512584512ED}" type="presParOf" srcId="{76615968-59A6-4B4B-AA22-AC31DD8B4680}" destId="{191DA56F-AD5D-4D29-8518-D42D21F74B6A}" srcOrd="3" destOrd="0" presId="urn:microsoft.com/office/officeart/2005/8/layout/process1"/>
    <dgm:cxn modelId="{D2E9EE1C-7531-4716-94B3-2C3BBBF87EC2}" type="presParOf" srcId="{191DA56F-AD5D-4D29-8518-D42D21F74B6A}" destId="{74755629-BE4C-476B-8E4B-126661C1A974}" srcOrd="0" destOrd="0" presId="urn:microsoft.com/office/officeart/2005/8/layout/process1"/>
    <dgm:cxn modelId="{A25C7395-FDCF-43DE-9DCC-0E3EF367C09F}" type="presParOf" srcId="{76615968-59A6-4B4B-AA22-AC31DD8B4680}" destId="{3D2BA5B4-6807-4A58-AE2F-2ACDFF61CEBE}"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285097-45FB-4364-AD60-8474B241791B}" type="doc">
      <dgm:prSet loTypeId="urn:microsoft.com/office/officeart/2005/8/layout/process1" loCatId="process" qsTypeId="urn:microsoft.com/office/officeart/2005/8/quickstyle/simple1" qsCatId="simple" csTypeId="urn:microsoft.com/office/officeart/2005/8/colors/accent1_2" csCatId="accent1" phldr="1"/>
      <dgm:spPr/>
    </dgm:pt>
    <dgm:pt modelId="{FC8E1EC6-7895-4CB3-B4BD-E1734E7EE247}">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High          School       Graduation</a:t>
          </a:r>
        </a:p>
      </dgm:t>
    </dgm:pt>
    <dgm:pt modelId="{0F6EB630-D47F-4B31-9261-2B98559CBAA3}" type="parTrans" cxnId="{D99492FC-0591-48E2-BBCD-2FA8389D2266}">
      <dgm:prSet/>
      <dgm:spPr/>
      <dgm:t>
        <a:bodyPr/>
        <a:lstStyle/>
        <a:p>
          <a:endParaRPr lang="en-US"/>
        </a:p>
      </dgm:t>
    </dgm:pt>
    <dgm:pt modelId="{87985470-B7A8-4FD7-B652-C9FB6727CDF3}" type="sibTrans" cxnId="{D99492FC-0591-48E2-BBCD-2FA8389D2266}">
      <dgm:prSet/>
      <dgm:spPr>
        <a:solidFill>
          <a:schemeClr val="tx1"/>
        </a:solidFill>
      </dgm:spPr>
      <dgm:t>
        <a:bodyPr/>
        <a:lstStyle/>
        <a:p>
          <a:endParaRPr lang="en-US"/>
        </a:p>
      </dgm:t>
    </dgm:pt>
    <dgm:pt modelId="{CA1591AF-5A58-4270-A231-4538CD74591A}">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Valencia </a:t>
          </a:r>
        </a:p>
        <a:p>
          <a:r>
            <a:rPr lang="en-US" b="1" dirty="0">
              <a:solidFill>
                <a:schemeClr val="tx1"/>
              </a:solidFill>
              <a:latin typeface="Sitka Display" panose="02000505000000020004" pitchFamily="2" charset="0"/>
            </a:rPr>
            <a:t>Enrollment</a:t>
          </a:r>
        </a:p>
      </dgm:t>
    </dgm:pt>
    <dgm:pt modelId="{DB40CFEC-2B9A-4175-9ECC-5B6AF4D95793}" type="parTrans" cxnId="{1E7C560F-BB55-421E-B791-1E1D4ECFE7B1}">
      <dgm:prSet/>
      <dgm:spPr/>
      <dgm:t>
        <a:bodyPr/>
        <a:lstStyle/>
        <a:p>
          <a:endParaRPr lang="en-US"/>
        </a:p>
      </dgm:t>
    </dgm:pt>
    <dgm:pt modelId="{00C6AFAB-5BDD-4B85-8628-7C78E325D185}" type="sibTrans" cxnId="{1E7C560F-BB55-421E-B791-1E1D4ECFE7B1}">
      <dgm:prSet/>
      <dgm:spPr>
        <a:solidFill>
          <a:schemeClr val="tx1"/>
        </a:solidFill>
      </dgm:spPr>
      <dgm:t>
        <a:bodyPr/>
        <a:lstStyle/>
        <a:p>
          <a:endParaRPr lang="en-US"/>
        </a:p>
      </dgm:t>
    </dgm:pt>
    <dgm:pt modelId="{AA44A3D6-81F8-4C75-80F3-2FEB176B82C8}">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UCF</a:t>
          </a:r>
        </a:p>
        <a:p>
          <a:r>
            <a:rPr lang="en-US" b="1" dirty="0">
              <a:solidFill>
                <a:schemeClr val="tx1"/>
              </a:solidFill>
              <a:latin typeface="Sitka Display" panose="02000505000000020004" pitchFamily="2" charset="0"/>
            </a:rPr>
            <a:t>Enrollment</a:t>
          </a:r>
        </a:p>
      </dgm:t>
    </dgm:pt>
    <dgm:pt modelId="{F316C638-5A8C-40F3-AD97-AD40C97E3B0F}" type="parTrans" cxnId="{E77F1A39-23DD-434D-B5B3-1052C1725BF8}">
      <dgm:prSet/>
      <dgm:spPr/>
      <dgm:t>
        <a:bodyPr/>
        <a:lstStyle/>
        <a:p>
          <a:endParaRPr lang="en-US"/>
        </a:p>
      </dgm:t>
    </dgm:pt>
    <dgm:pt modelId="{129CCDE6-74A4-4A5E-A20B-C27EA243DAF7}" type="sibTrans" cxnId="{E77F1A39-23DD-434D-B5B3-1052C1725BF8}">
      <dgm:prSet/>
      <dgm:spPr/>
      <dgm:t>
        <a:bodyPr/>
        <a:lstStyle/>
        <a:p>
          <a:endParaRPr lang="en-US"/>
        </a:p>
      </dgm:t>
    </dgm:pt>
    <dgm:pt modelId="{76615968-59A6-4B4B-AA22-AC31DD8B4680}" type="pres">
      <dgm:prSet presAssocID="{AD285097-45FB-4364-AD60-8474B241791B}" presName="Name0" presStyleCnt="0">
        <dgm:presLayoutVars>
          <dgm:dir/>
          <dgm:resizeHandles val="exact"/>
        </dgm:presLayoutVars>
      </dgm:prSet>
      <dgm:spPr/>
    </dgm:pt>
    <dgm:pt modelId="{FF201E9C-6080-4EA6-A50F-E3B02033CF68}" type="pres">
      <dgm:prSet presAssocID="{FC8E1EC6-7895-4CB3-B4BD-E1734E7EE247}" presName="node" presStyleLbl="node1" presStyleIdx="0" presStyleCnt="3" custLinFactNeighborX="-836" custLinFactNeighborY="-6861">
        <dgm:presLayoutVars>
          <dgm:bulletEnabled val="1"/>
        </dgm:presLayoutVars>
      </dgm:prSet>
      <dgm:spPr/>
    </dgm:pt>
    <dgm:pt modelId="{5B594F94-110A-4AB2-8E95-73A5EB236B56}" type="pres">
      <dgm:prSet presAssocID="{87985470-B7A8-4FD7-B652-C9FB6727CDF3}" presName="sibTrans" presStyleLbl="sibTrans2D1" presStyleIdx="0" presStyleCnt="2"/>
      <dgm:spPr/>
    </dgm:pt>
    <dgm:pt modelId="{0C24479C-9B95-49BE-B372-87740A4D5676}" type="pres">
      <dgm:prSet presAssocID="{87985470-B7A8-4FD7-B652-C9FB6727CDF3}" presName="connectorText" presStyleLbl="sibTrans2D1" presStyleIdx="0" presStyleCnt="2"/>
      <dgm:spPr/>
    </dgm:pt>
    <dgm:pt modelId="{2FC8CB1B-DF0E-4C3D-81D5-C8E4FEC1C4A7}" type="pres">
      <dgm:prSet presAssocID="{CA1591AF-5A58-4270-A231-4538CD74591A}" presName="node" presStyleLbl="node1" presStyleIdx="1" presStyleCnt="3" custLinFactY="-31701" custLinFactNeighborX="-6602" custLinFactNeighborY="-100000">
        <dgm:presLayoutVars>
          <dgm:bulletEnabled val="1"/>
        </dgm:presLayoutVars>
      </dgm:prSet>
      <dgm:spPr/>
    </dgm:pt>
    <dgm:pt modelId="{191DA56F-AD5D-4D29-8518-D42D21F74B6A}" type="pres">
      <dgm:prSet presAssocID="{00C6AFAB-5BDD-4B85-8628-7C78E325D185}" presName="sibTrans" presStyleLbl="sibTrans2D1" presStyleIdx="1" presStyleCnt="2"/>
      <dgm:spPr/>
    </dgm:pt>
    <dgm:pt modelId="{74755629-BE4C-476B-8E4B-126661C1A974}" type="pres">
      <dgm:prSet presAssocID="{00C6AFAB-5BDD-4B85-8628-7C78E325D185}" presName="connectorText" presStyleLbl="sibTrans2D1" presStyleIdx="1" presStyleCnt="2"/>
      <dgm:spPr/>
    </dgm:pt>
    <dgm:pt modelId="{3D2BA5B4-6807-4A58-AE2F-2ACDFF61CEBE}" type="pres">
      <dgm:prSet presAssocID="{AA44A3D6-81F8-4C75-80F3-2FEB176B82C8}" presName="node" presStyleLbl="node1" presStyleIdx="2" presStyleCnt="3" custLinFactX="-100000" custLinFactY="24249" custLinFactNeighborX="-106601" custLinFactNeighborY="100000">
        <dgm:presLayoutVars>
          <dgm:bulletEnabled val="1"/>
        </dgm:presLayoutVars>
      </dgm:prSet>
      <dgm:spPr/>
    </dgm:pt>
  </dgm:ptLst>
  <dgm:cxnLst>
    <dgm:cxn modelId="{1E7C560F-BB55-421E-B791-1E1D4ECFE7B1}" srcId="{AD285097-45FB-4364-AD60-8474B241791B}" destId="{CA1591AF-5A58-4270-A231-4538CD74591A}" srcOrd="1" destOrd="0" parTransId="{DB40CFEC-2B9A-4175-9ECC-5B6AF4D95793}" sibTransId="{00C6AFAB-5BDD-4B85-8628-7C78E325D185}"/>
    <dgm:cxn modelId="{E77F1A39-23DD-434D-B5B3-1052C1725BF8}" srcId="{AD285097-45FB-4364-AD60-8474B241791B}" destId="{AA44A3D6-81F8-4C75-80F3-2FEB176B82C8}" srcOrd="2" destOrd="0" parTransId="{F316C638-5A8C-40F3-AD97-AD40C97E3B0F}" sibTransId="{129CCDE6-74A4-4A5E-A20B-C27EA243DAF7}"/>
    <dgm:cxn modelId="{96D2D639-BB28-4292-A111-6EBB83843F26}" type="presOf" srcId="{87985470-B7A8-4FD7-B652-C9FB6727CDF3}" destId="{0C24479C-9B95-49BE-B372-87740A4D5676}" srcOrd="1" destOrd="0" presId="urn:microsoft.com/office/officeart/2005/8/layout/process1"/>
    <dgm:cxn modelId="{1FE5347D-A627-4030-9226-6F7EC0526137}" type="presOf" srcId="{AA44A3D6-81F8-4C75-80F3-2FEB176B82C8}" destId="{3D2BA5B4-6807-4A58-AE2F-2ACDFF61CEBE}" srcOrd="0" destOrd="0" presId="urn:microsoft.com/office/officeart/2005/8/layout/process1"/>
    <dgm:cxn modelId="{B046298F-B534-4E50-9BC3-57FCC8E26EAC}" type="presOf" srcId="{00C6AFAB-5BDD-4B85-8628-7C78E325D185}" destId="{74755629-BE4C-476B-8E4B-126661C1A974}" srcOrd="1" destOrd="0" presId="urn:microsoft.com/office/officeart/2005/8/layout/process1"/>
    <dgm:cxn modelId="{B8396CAD-BA26-451B-84B5-EC5261DA73B2}" type="presOf" srcId="{87985470-B7A8-4FD7-B652-C9FB6727CDF3}" destId="{5B594F94-110A-4AB2-8E95-73A5EB236B56}" srcOrd="0" destOrd="0" presId="urn:microsoft.com/office/officeart/2005/8/layout/process1"/>
    <dgm:cxn modelId="{BED109CB-D7B3-4C6B-8C36-C8717B7C2D14}" type="presOf" srcId="{AD285097-45FB-4364-AD60-8474B241791B}" destId="{76615968-59A6-4B4B-AA22-AC31DD8B4680}" srcOrd="0" destOrd="0" presId="urn:microsoft.com/office/officeart/2005/8/layout/process1"/>
    <dgm:cxn modelId="{623510CC-2E82-40F5-8356-23245C504527}" type="presOf" srcId="{00C6AFAB-5BDD-4B85-8628-7C78E325D185}" destId="{191DA56F-AD5D-4D29-8518-D42D21F74B6A}" srcOrd="0" destOrd="0" presId="urn:microsoft.com/office/officeart/2005/8/layout/process1"/>
    <dgm:cxn modelId="{67890BE1-82FA-4E8C-9A4D-C1F87F9CDB78}" type="presOf" srcId="{CA1591AF-5A58-4270-A231-4538CD74591A}" destId="{2FC8CB1B-DF0E-4C3D-81D5-C8E4FEC1C4A7}" srcOrd="0" destOrd="0" presId="urn:microsoft.com/office/officeart/2005/8/layout/process1"/>
    <dgm:cxn modelId="{676A02EF-7B6C-487C-917B-BA7841B65A21}" type="presOf" srcId="{FC8E1EC6-7895-4CB3-B4BD-E1734E7EE247}" destId="{FF201E9C-6080-4EA6-A50F-E3B02033CF68}" srcOrd="0" destOrd="0" presId="urn:microsoft.com/office/officeart/2005/8/layout/process1"/>
    <dgm:cxn modelId="{D99492FC-0591-48E2-BBCD-2FA8389D2266}" srcId="{AD285097-45FB-4364-AD60-8474B241791B}" destId="{FC8E1EC6-7895-4CB3-B4BD-E1734E7EE247}" srcOrd="0" destOrd="0" parTransId="{0F6EB630-D47F-4B31-9261-2B98559CBAA3}" sibTransId="{87985470-B7A8-4FD7-B652-C9FB6727CDF3}"/>
    <dgm:cxn modelId="{FDFC5983-F62C-4DDE-8E54-C511FE093677}" type="presParOf" srcId="{76615968-59A6-4B4B-AA22-AC31DD8B4680}" destId="{FF201E9C-6080-4EA6-A50F-E3B02033CF68}" srcOrd="0" destOrd="0" presId="urn:microsoft.com/office/officeart/2005/8/layout/process1"/>
    <dgm:cxn modelId="{BD6F19AA-A91D-414B-A840-AAB742F11662}" type="presParOf" srcId="{76615968-59A6-4B4B-AA22-AC31DD8B4680}" destId="{5B594F94-110A-4AB2-8E95-73A5EB236B56}" srcOrd="1" destOrd="0" presId="urn:microsoft.com/office/officeart/2005/8/layout/process1"/>
    <dgm:cxn modelId="{D77C791B-BCB8-4277-95A4-603357CA8AA9}" type="presParOf" srcId="{5B594F94-110A-4AB2-8E95-73A5EB236B56}" destId="{0C24479C-9B95-49BE-B372-87740A4D5676}" srcOrd="0" destOrd="0" presId="urn:microsoft.com/office/officeart/2005/8/layout/process1"/>
    <dgm:cxn modelId="{6624607D-06D3-4CCB-95E5-42F3A0E4C75B}" type="presParOf" srcId="{76615968-59A6-4B4B-AA22-AC31DD8B4680}" destId="{2FC8CB1B-DF0E-4C3D-81D5-C8E4FEC1C4A7}" srcOrd="2" destOrd="0" presId="urn:microsoft.com/office/officeart/2005/8/layout/process1"/>
    <dgm:cxn modelId="{3F5E7562-DE5B-4205-878C-E512584512ED}" type="presParOf" srcId="{76615968-59A6-4B4B-AA22-AC31DD8B4680}" destId="{191DA56F-AD5D-4D29-8518-D42D21F74B6A}" srcOrd="3" destOrd="0" presId="urn:microsoft.com/office/officeart/2005/8/layout/process1"/>
    <dgm:cxn modelId="{D2E9EE1C-7531-4716-94B3-2C3BBBF87EC2}" type="presParOf" srcId="{191DA56F-AD5D-4D29-8518-D42D21F74B6A}" destId="{74755629-BE4C-476B-8E4B-126661C1A974}" srcOrd="0" destOrd="0" presId="urn:microsoft.com/office/officeart/2005/8/layout/process1"/>
    <dgm:cxn modelId="{A25C7395-FDCF-43DE-9DCC-0E3EF367C09F}" type="presParOf" srcId="{76615968-59A6-4B4B-AA22-AC31DD8B4680}" destId="{3D2BA5B4-6807-4A58-AE2F-2ACDFF61CEBE}"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285097-45FB-4364-AD60-8474B241791B}" type="doc">
      <dgm:prSet loTypeId="urn:microsoft.com/office/officeart/2005/8/layout/process1" loCatId="process" qsTypeId="urn:microsoft.com/office/officeart/2005/8/quickstyle/simple1" qsCatId="simple" csTypeId="urn:microsoft.com/office/officeart/2005/8/colors/accent1_2" csCatId="accent1" phldr="1"/>
      <dgm:spPr/>
    </dgm:pt>
    <dgm:pt modelId="{FC8E1EC6-7895-4CB3-B4BD-E1734E7EE247}">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Middle School Acceleration</a:t>
          </a:r>
        </a:p>
      </dgm:t>
    </dgm:pt>
    <dgm:pt modelId="{0F6EB630-D47F-4B31-9261-2B98559CBAA3}" type="parTrans" cxnId="{D99492FC-0591-48E2-BBCD-2FA8389D2266}">
      <dgm:prSet/>
      <dgm:spPr/>
      <dgm:t>
        <a:bodyPr/>
        <a:lstStyle/>
        <a:p>
          <a:endParaRPr lang="en-US"/>
        </a:p>
      </dgm:t>
    </dgm:pt>
    <dgm:pt modelId="{87985470-B7A8-4FD7-B652-C9FB6727CDF3}" type="sibTrans" cxnId="{D99492FC-0591-48E2-BBCD-2FA8389D2266}">
      <dgm:prSet/>
      <dgm:spPr>
        <a:solidFill>
          <a:schemeClr val="tx1"/>
        </a:solidFill>
      </dgm:spPr>
      <dgm:t>
        <a:bodyPr/>
        <a:lstStyle/>
        <a:p>
          <a:endParaRPr lang="en-US"/>
        </a:p>
      </dgm:t>
    </dgm:pt>
    <dgm:pt modelId="{CA1591AF-5A58-4270-A231-4538CD74591A}">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High    School Acceleration</a:t>
          </a:r>
        </a:p>
      </dgm:t>
    </dgm:pt>
    <dgm:pt modelId="{DB40CFEC-2B9A-4175-9ECC-5B6AF4D95793}" type="parTrans" cxnId="{1E7C560F-BB55-421E-B791-1E1D4ECFE7B1}">
      <dgm:prSet/>
      <dgm:spPr/>
      <dgm:t>
        <a:bodyPr/>
        <a:lstStyle/>
        <a:p>
          <a:endParaRPr lang="en-US"/>
        </a:p>
      </dgm:t>
    </dgm:pt>
    <dgm:pt modelId="{00C6AFAB-5BDD-4B85-8628-7C78E325D185}" type="sibTrans" cxnId="{1E7C560F-BB55-421E-B791-1E1D4ECFE7B1}">
      <dgm:prSet/>
      <dgm:spPr>
        <a:solidFill>
          <a:schemeClr val="tx1"/>
        </a:solidFill>
      </dgm:spPr>
      <dgm:t>
        <a:bodyPr/>
        <a:lstStyle/>
        <a:p>
          <a:endParaRPr lang="en-US"/>
        </a:p>
      </dgm:t>
    </dgm:pt>
    <dgm:pt modelId="{AA44A3D6-81F8-4C75-80F3-2FEB176B82C8}">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Dual Enrollment   Acceleration</a:t>
          </a:r>
        </a:p>
      </dgm:t>
    </dgm:pt>
    <dgm:pt modelId="{F316C638-5A8C-40F3-AD97-AD40C97E3B0F}" type="parTrans" cxnId="{E77F1A39-23DD-434D-B5B3-1052C1725BF8}">
      <dgm:prSet/>
      <dgm:spPr/>
      <dgm:t>
        <a:bodyPr/>
        <a:lstStyle/>
        <a:p>
          <a:endParaRPr lang="en-US"/>
        </a:p>
      </dgm:t>
    </dgm:pt>
    <dgm:pt modelId="{129CCDE6-74A4-4A5E-A20B-C27EA243DAF7}" type="sibTrans" cxnId="{E77F1A39-23DD-434D-B5B3-1052C1725BF8}">
      <dgm:prSet/>
      <dgm:spPr/>
      <dgm:t>
        <a:bodyPr/>
        <a:lstStyle/>
        <a:p>
          <a:endParaRPr lang="en-US"/>
        </a:p>
      </dgm:t>
    </dgm:pt>
    <dgm:pt modelId="{76615968-59A6-4B4B-AA22-AC31DD8B4680}" type="pres">
      <dgm:prSet presAssocID="{AD285097-45FB-4364-AD60-8474B241791B}" presName="Name0" presStyleCnt="0">
        <dgm:presLayoutVars>
          <dgm:dir/>
          <dgm:resizeHandles val="exact"/>
        </dgm:presLayoutVars>
      </dgm:prSet>
      <dgm:spPr/>
    </dgm:pt>
    <dgm:pt modelId="{FF201E9C-6080-4EA6-A50F-E3B02033CF68}" type="pres">
      <dgm:prSet presAssocID="{FC8E1EC6-7895-4CB3-B4BD-E1734E7EE247}" presName="node" presStyleLbl="node1" presStyleIdx="0" presStyleCnt="3">
        <dgm:presLayoutVars>
          <dgm:bulletEnabled val="1"/>
        </dgm:presLayoutVars>
      </dgm:prSet>
      <dgm:spPr/>
    </dgm:pt>
    <dgm:pt modelId="{5B594F94-110A-4AB2-8E95-73A5EB236B56}" type="pres">
      <dgm:prSet presAssocID="{87985470-B7A8-4FD7-B652-C9FB6727CDF3}" presName="sibTrans" presStyleLbl="sibTrans2D1" presStyleIdx="0" presStyleCnt="2"/>
      <dgm:spPr/>
    </dgm:pt>
    <dgm:pt modelId="{0C24479C-9B95-49BE-B372-87740A4D5676}" type="pres">
      <dgm:prSet presAssocID="{87985470-B7A8-4FD7-B652-C9FB6727CDF3}" presName="connectorText" presStyleLbl="sibTrans2D1" presStyleIdx="0" presStyleCnt="2"/>
      <dgm:spPr/>
    </dgm:pt>
    <dgm:pt modelId="{2FC8CB1B-DF0E-4C3D-81D5-C8E4FEC1C4A7}" type="pres">
      <dgm:prSet presAssocID="{CA1591AF-5A58-4270-A231-4538CD74591A}" presName="node" presStyleLbl="node1" presStyleIdx="1" presStyleCnt="3">
        <dgm:presLayoutVars>
          <dgm:bulletEnabled val="1"/>
        </dgm:presLayoutVars>
      </dgm:prSet>
      <dgm:spPr/>
    </dgm:pt>
    <dgm:pt modelId="{191DA56F-AD5D-4D29-8518-D42D21F74B6A}" type="pres">
      <dgm:prSet presAssocID="{00C6AFAB-5BDD-4B85-8628-7C78E325D185}" presName="sibTrans" presStyleLbl="sibTrans2D1" presStyleIdx="1" presStyleCnt="2"/>
      <dgm:spPr/>
    </dgm:pt>
    <dgm:pt modelId="{74755629-BE4C-476B-8E4B-126661C1A974}" type="pres">
      <dgm:prSet presAssocID="{00C6AFAB-5BDD-4B85-8628-7C78E325D185}" presName="connectorText" presStyleLbl="sibTrans2D1" presStyleIdx="1" presStyleCnt="2"/>
      <dgm:spPr/>
    </dgm:pt>
    <dgm:pt modelId="{3D2BA5B4-6807-4A58-AE2F-2ACDFF61CEBE}" type="pres">
      <dgm:prSet presAssocID="{AA44A3D6-81F8-4C75-80F3-2FEB176B82C8}" presName="node" presStyleLbl="node1" presStyleIdx="2" presStyleCnt="3">
        <dgm:presLayoutVars>
          <dgm:bulletEnabled val="1"/>
        </dgm:presLayoutVars>
      </dgm:prSet>
      <dgm:spPr/>
    </dgm:pt>
  </dgm:ptLst>
  <dgm:cxnLst>
    <dgm:cxn modelId="{1E7C560F-BB55-421E-B791-1E1D4ECFE7B1}" srcId="{AD285097-45FB-4364-AD60-8474B241791B}" destId="{CA1591AF-5A58-4270-A231-4538CD74591A}" srcOrd="1" destOrd="0" parTransId="{DB40CFEC-2B9A-4175-9ECC-5B6AF4D95793}" sibTransId="{00C6AFAB-5BDD-4B85-8628-7C78E325D185}"/>
    <dgm:cxn modelId="{E77F1A39-23DD-434D-B5B3-1052C1725BF8}" srcId="{AD285097-45FB-4364-AD60-8474B241791B}" destId="{AA44A3D6-81F8-4C75-80F3-2FEB176B82C8}" srcOrd="2" destOrd="0" parTransId="{F316C638-5A8C-40F3-AD97-AD40C97E3B0F}" sibTransId="{129CCDE6-74A4-4A5E-A20B-C27EA243DAF7}"/>
    <dgm:cxn modelId="{96D2D639-BB28-4292-A111-6EBB83843F26}" type="presOf" srcId="{87985470-B7A8-4FD7-B652-C9FB6727CDF3}" destId="{0C24479C-9B95-49BE-B372-87740A4D5676}" srcOrd="1" destOrd="0" presId="urn:microsoft.com/office/officeart/2005/8/layout/process1"/>
    <dgm:cxn modelId="{1FE5347D-A627-4030-9226-6F7EC0526137}" type="presOf" srcId="{AA44A3D6-81F8-4C75-80F3-2FEB176B82C8}" destId="{3D2BA5B4-6807-4A58-AE2F-2ACDFF61CEBE}" srcOrd="0" destOrd="0" presId="urn:microsoft.com/office/officeart/2005/8/layout/process1"/>
    <dgm:cxn modelId="{B046298F-B534-4E50-9BC3-57FCC8E26EAC}" type="presOf" srcId="{00C6AFAB-5BDD-4B85-8628-7C78E325D185}" destId="{74755629-BE4C-476B-8E4B-126661C1A974}" srcOrd="1" destOrd="0" presId="urn:microsoft.com/office/officeart/2005/8/layout/process1"/>
    <dgm:cxn modelId="{B8396CAD-BA26-451B-84B5-EC5261DA73B2}" type="presOf" srcId="{87985470-B7A8-4FD7-B652-C9FB6727CDF3}" destId="{5B594F94-110A-4AB2-8E95-73A5EB236B56}" srcOrd="0" destOrd="0" presId="urn:microsoft.com/office/officeart/2005/8/layout/process1"/>
    <dgm:cxn modelId="{BED109CB-D7B3-4C6B-8C36-C8717B7C2D14}" type="presOf" srcId="{AD285097-45FB-4364-AD60-8474B241791B}" destId="{76615968-59A6-4B4B-AA22-AC31DD8B4680}" srcOrd="0" destOrd="0" presId="urn:microsoft.com/office/officeart/2005/8/layout/process1"/>
    <dgm:cxn modelId="{623510CC-2E82-40F5-8356-23245C504527}" type="presOf" srcId="{00C6AFAB-5BDD-4B85-8628-7C78E325D185}" destId="{191DA56F-AD5D-4D29-8518-D42D21F74B6A}" srcOrd="0" destOrd="0" presId="urn:microsoft.com/office/officeart/2005/8/layout/process1"/>
    <dgm:cxn modelId="{67890BE1-82FA-4E8C-9A4D-C1F87F9CDB78}" type="presOf" srcId="{CA1591AF-5A58-4270-A231-4538CD74591A}" destId="{2FC8CB1B-DF0E-4C3D-81D5-C8E4FEC1C4A7}" srcOrd="0" destOrd="0" presId="urn:microsoft.com/office/officeart/2005/8/layout/process1"/>
    <dgm:cxn modelId="{676A02EF-7B6C-487C-917B-BA7841B65A21}" type="presOf" srcId="{FC8E1EC6-7895-4CB3-B4BD-E1734E7EE247}" destId="{FF201E9C-6080-4EA6-A50F-E3B02033CF68}" srcOrd="0" destOrd="0" presId="urn:microsoft.com/office/officeart/2005/8/layout/process1"/>
    <dgm:cxn modelId="{D99492FC-0591-48E2-BBCD-2FA8389D2266}" srcId="{AD285097-45FB-4364-AD60-8474B241791B}" destId="{FC8E1EC6-7895-4CB3-B4BD-E1734E7EE247}" srcOrd="0" destOrd="0" parTransId="{0F6EB630-D47F-4B31-9261-2B98559CBAA3}" sibTransId="{87985470-B7A8-4FD7-B652-C9FB6727CDF3}"/>
    <dgm:cxn modelId="{FDFC5983-F62C-4DDE-8E54-C511FE093677}" type="presParOf" srcId="{76615968-59A6-4B4B-AA22-AC31DD8B4680}" destId="{FF201E9C-6080-4EA6-A50F-E3B02033CF68}" srcOrd="0" destOrd="0" presId="urn:microsoft.com/office/officeart/2005/8/layout/process1"/>
    <dgm:cxn modelId="{BD6F19AA-A91D-414B-A840-AAB742F11662}" type="presParOf" srcId="{76615968-59A6-4B4B-AA22-AC31DD8B4680}" destId="{5B594F94-110A-4AB2-8E95-73A5EB236B56}" srcOrd="1" destOrd="0" presId="urn:microsoft.com/office/officeart/2005/8/layout/process1"/>
    <dgm:cxn modelId="{D77C791B-BCB8-4277-95A4-603357CA8AA9}" type="presParOf" srcId="{5B594F94-110A-4AB2-8E95-73A5EB236B56}" destId="{0C24479C-9B95-49BE-B372-87740A4D5676}" srcOrd="0" destOrd="0" presId="urn:microsoft.com/office/officeart/2005/8/layout/process1"/>
    <dgm:cxn modelId="{6624607D-06D3-4CCB-95E5-42F3A0E4C75B}" type="presParOf" srcId="{76615968-59A6-4B4B-AA22-AC31DD8B4680}" destId="{2FC8CB1B-DF0E-4C3D-81D5-C8E4FEC1C4A7}" srcOrd="2" destOrd="0" presId="urn:microsoft.com/office/officeart/2005/8/layout/process1"/>
    <dgm:cxn modelId="{3F5E7562-DE5B-4205-878C-E512584512ED}" type="presParOf" srcId="{76615968-59A6-4B4B-AA22-AC31DD8B4680}" destId="{191DA56F-AD5D-4D29-8518-D42D21F74B6A}" srcOrd="3" destOrd="0" presId="urn:microsoft.com/office/officeart/2005/8/layout/process1"/>
    <dgm:cxn modelId="{D2E9EE1C-7531-4716-94B3-2C3BBBF87EC2}" type="presParOf" srcId="{191DA56F-AD5D-4D29-8518-D42D21F74B6A}" destId="{74755629-BE4C-476B-8E4B-126661C1A974}" srcOrd="0" destOrd="0" presId="urn:microsoft.com/office/officeart/2005/8/layout/process1"/>
    <dgm:cxn modelId="{A25C7395-FDCF-43DE-9DCC-0E3EF367C09F}" type="presParOf" srcId="{76615968-59A6-4B4B-AA22-AC31DD8B4680}" destId="{3D2BA5B4-6807-4A58-AE2F-2ACDFF61CEBE}"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285097-45FB-4364-AD60-8474B241791B}" type="doc">
      <dgm:prSet loTypeId="urn:microsoft.com/office/officeart/2005/8/layout/process1" loCatId="process" qsTypeId="urn:microsoft.com/office/officeart/2005/8/quickstyle/simple1" qsCatId="simple" csTypeId="urn:microsoft.com/office/officeart/2005/8/colors/accent1_2" csCatId="accent1" phldr="1"/>
      <dgm:spPr/>
    </dgm:pt>
    <dgm:pt modelId="{FC8E1EC6-7895-4CB3-B4BD-E1734E7EE247}">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High          School       Graduation</a:t>
          </a:r>
        </a:p>
      </dgm:t>
    </dgm:pt>
    <dgm:pt modelId="{0F6EB630-D47F-4B31-9261-2B98559CBAA3}" type="parTrans" cxnId="{D99492FC-0591-48E2-BBCD-2FA8389D2266}">
      <dgm:prSet/>
      <dgm:spPr/>
      <dgm:t>
        <a:bodyPr/>
        <a:lstStyle/>
        <a:p>
          <a:endParaRPr lang="en-US"/>
        </a:p>
      </dgm:t>
    </dgm:pt>
    <dgm:pt modelId="{87985470-B7A8-4FD7-B652-C9FB6727CDF3}" type="sibTrans" cxnId="{D99492FC-0591-48E2-BBCD-2FA8389D2266}">
      <dgm:prSet/>
      <dgm:spPr>
        <a:solidFill>
          <a:schemeClr val="tx1"/>
        </a:solidFill>
      </dgm:spPr>
      <dgm:t>
        <a:bodyPr/>
        <a:lstStyle/>
        <a:p>
          <a:endParaRPr lang="en-US"/>
        </a:p>
      </dgm:t>
    </dgm:pt>
    <dgm:pt modelId="{CA1591AF-5A58-4270-A231-4538CD74591A}">
      <dgm:prSet phldrT="[Text]"/>
      <dgm:spPr>
        <a:solidFill>
          <a:srgbClr val="BF311A"/>
        </a:solidFill>
        <a:ln w="38100">
          <a:solidFill>
            <a:schemeClr val="tx1"/>
          </a:solidFill>
        </a:ln>
      </dgm:spPr>
      <dgm:t>
        <a:bodyPr/>
        <a:lstStyle/>
        <a:p>
          <a:r>
            <a:rPr lang="en-US" b="1" dirty="0">
              <a:solidFill>
                <a:schemeClr val="bg1"/>
              </a:solidFill>
              <a:latin typeface="Sitka Display" panose="02000505000000020004" pitchFamily="2" charset="0"/>
            </a:rPr>
            <a:t>Valencia </a:t>
          </a:r>
        </a:p>
        <a:p>
          <a:r>
            <a:rPr lang="en-US" b="1" dirty="0">
              <a:solidFill>
                <a:schemeClr val="bg1"/>
              </a:solidFill>
              <a:latin typeface="Sitka Display" panose="02000505000000020004" pitchFamily="2" charset="0"/>
            </a:rPr>
            <a:t>Enrollment</a:t>
          </a:r>
        </a:p>
      </dgm:t>
    </dgm:pt>
    <dgm:pt modelId="{DB40CFEC-2B9A-4175-9ECC-5B6AF4D95793}" type="parTrans" cxnId="{1E7C560F-BB55-421E-B791-1E1D4ECFE7B1}">
      <dgm:prSet/>
      <dgm:spPr/>
      <dgm:t>
        <a:bodyPr/>
        <a:lstStyle/>
        <a:p>
          <a:endParaRPr lang="en-US"/>
        </a:p>
      </dgm:t>
    </dgm:pt>
    <dgm:pt modelId="{00C6AFAB-5BDD-4B85-8628-7C78E325D185}" type="sibTrans" cxnId="{1E7C560F-BB55-421E-B791-1E1D4ECFE7B1}">
      <dgm:prSet/>
      <dgm:spPr>
        <a:solidFill>
          <a:schemeClr val="tx1"/>
        </a:solidFill>
      </dgm:spPr>
      <dgm:t>
        <a:bodyPr/>
        <a:lstStyle/>
        <a:p>
          <a:endParaRPr lang="en-US"/>
        </a:p>
      </dgm:t>
    </dgm:pt>
    <dgm:pt modelId="{AA44A3D6-81F8-4C75-80F3-2FEB176B82C8}">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UCF</a:t>
          </a:r>
        </a:p>
        <a:p>
          <a:r>
            <a:rPr lang="en-US" b="1" dirty="0">
              <a:solidFill>
                <a:schemeClr val="tx1"/>
              </a:solidFill>
              <a:latin typeface="Sitka Display" panose="02000505000000020004" pitchFamily="2" charset="0"/>
            </a:rPr>
            <a:t>Enrollment</a:t>
          </a:r>
        </a:p>
      </dgm:t>
    </dgm:pt>
    <dgm:pt modelId="{F316C638-5A8C-40F3-AD97-AD40C97E3B0F}" type="parTrans" cxnId="{E77F1A39-23DD-434D-B5B3-1052C1725BF8}">
      <dgm:prSet/>
      <dgm:spPr/>
      <dgm:t>
        <a:bodyPr/>
        <a:lstStyle/>
        <a:p>
          <a:endParaRPr lang="en-US"/>
        </a:p>
      </dgm:t>
    </dgm:pt>
    <dgm:pt modelId="{129CCDE6-74A4-4A5E-A20B-C27EA243DAF7}" type="sibTrans" cxnId="{E77F1A39-23DD-434D-B5B3-1052C1725BF8}">
      <dgm:prSet/>
      <dgm:spPr/>
      <dgm:t>
        <a:bodyPr/>
        <a:lstStyle/>
        <a:p>
          <a:endParaRPr lang="en-US"/>
        </a:p>
      </dgm:t>
    </dgm:pt>
    <dgm:pt modelId="{76615968-59A6-4B4B-AA22-AC31DD8B4680}" type="pres">
      <dgm:prSet presAssocID="{AD285097-45FB-4364-AD60-8474B241791B}" presName="Name0" presStyleCnt="0">
        <dgm:presLayoutVars>
          <dgm:dir/>
          <dgm:resizeHandles val="exact"/>
        </dgm:presLayoutVars>
      </dgm:prSet>
      <dgm:spPr/>
    </dgm:pt>
    <dgm:pt modelId="{FF201E9C-6080-4EA6-A50F-E3B02033CF68}" type="pres">
      <dgm:prSet presAssocID="{FC8E1EC6-7895-4CB3-B4BD-E1734E7EE247}" presName="node" presStyleLbl="node1" presStyleIdx="0" presStyleCnt="3" custLinFactNeighborX="-836" custLinFactNeighborY="-6861">
        <dgm:presLayoutVars>
          <dgm:bulletEnabled val="1"/>
        </dgm:presLayoutVars>
      </dgm:prSet>
      <dgm:spPr/>
    </dgm:pt>
    <dgm:pt modelId="{5B594F94-110A-4AB2-8E95-73A5EB236B56}" type="pres">
      <dgm:prSet presAssocID="{87985470-B7A8-4FD7-B652-C9FB6727CDF3}" presName="sibTrans" presStyleLbl="sibTrans2D1" presStyleIdx="0" presStyleCnt="2"/>
      <dgm:spPr/>
    </dgm:pt>
    <dgm:pt modelId="{0C24479C-9B95-49BE-B372-87740A4D5676}" type="pres">
      <dgm:prSet presAssocID="{87985470-B7A8-4FD7-B652-C9FB6727CDF3}" presName="connectorText" presStyleLbl="sibTrans2D1" presStyleIdx="0" presStyleCnt="2"/>
      <dgm:spPr/>
    </dgm:pt>
    <dgm:pt modelId="{2FC8CB1B-DF0E-4C3D-81D5-C8E4FEC1C4A7}" type="pres">
      <dgm:prSet presAssocID="{CA1591AF-5A58-4270-A231-4538CD74591A}" presName="node" presStyleLbl="node1" presStyleIdx="1" presStyleCnt="3" custLinFactY="-31701" custLinFactNeighborX="-6602" custLinFactNeighborY="-100000">
        <dgm:presLayoutVars>
          <dgm:bulletEnabled val="1"/>
        </dgm:presLayoutVars>
      </dgm:prSet>
      <dgm:spPr/>
    </dgm:pt>
    <dgm:pt modelId="{191DA56F-AD5D-4D29-8518-D42D21F74B6A}" type="pres">
      <dgm:prSet presAssocID="{00C6AFAB-5BDD-4B85-8628-7C78E325D185}" presName="sibTrans" presStyleLbl="sibTrans2D1" presStyleIdx="1" presStyleCnt="2"/>
      <dgm:spPr/>
    </dgm:pt>
    <dgm:pt modelId="{74755629-BE4C-476B-8E4B-126661C1A974}" type="pres">
      <dgm:prSet presAssocID="{00C6AFAB-5BDD-4B85-8628-7C78E325D185}" presName="connectorText" presStyleLbl="sibTrans2D1" presStyleIdx="1" presStyleCnt="2"/>
      <dgm:spPr/>
    </dgm:pt>
    <dgm:pt modelId="{3D2BA5B4-6807-4A58-AE2F-2ACDFF61CEBE}" type="pres">
      <dgm:prSet presAssocID="{AA44A3D6-81F8-4C75-80F3-2FEB176B82C8}" presName="node" presStyleLbl="node1" presStyleIdx="2" presStyleCnt="3" custLinFactX="-100000" custLinFactY="24249" custLinFactNeighborX="-106601" custLinFactNeighborY="100000">
        <dgm:presLayoutVars>
          <dgm:bulletEnabled val="1"/>
        </dgm:presLayoutVars>
      </dgm:prSet>
      <dgm:spPr/>
    </dgm:pt>
  </dgm:ptLst>
  <dgm:cxnLst>
    <dgm:cxn modelId="{1E7C560F-BB55-421E-B791-1E1D4ECFE7B1}" srcId="{AD285097-45FB-4364-AD60-8474B241791B}" destId="{CA1591AF-5A58-4270-A231-4538CD74591A}" srcOrd="1" destOrd="0" parTransId="{DB40CFEC-2B9A-4175-9ECC-5B6AF4D95793}" sibTransId="{00C6AFAB-5BDD-4B85-8628-7C78E325D185}"/>
    <dgm:cxn modelId="{E77F1A39-23DD-434D-B5B3-1052C1725BF8}" srcId="{AD285097-45FB-4364-AD60-8474B241791B}" destId="{AA44A3D6-81F8-4C75-80F3-2FEB176B82C8}" srcOrd="2" destOrd="0" parTransId="{F316C638-5A8C-40F3-AD97-AD40C97E3B0F}" sibTransId="{129CCDE6-74A4-4A5E-A20B-C27EA243DAF7}"/>
    <dgm:cxn modelId="{96D2D639-BB28-4292-A111-6EBB83843F26}" type="presOf" srcId="{87985470-B7A8-4FD7-B652-C9FB6727CDF3}" destId="{0C24479C-9B95-49BE-B372-87740A4D5676}" srcOrd="1" destOrd="0" presId="urn:microsoft.com/office/officeart/2005/8/layout/process1"/>
    <dgm:cxn modelId="{1FE5347D-A627-4030-9226-6F7EC0526137}" type="presOf" srcId="{AA44A3D6-81F8-4C75-80F3-2FEB176B82C8}" destId="{3D2BA5B4-6807-4A58-AE2F-2ACDFF61CEBE}" srcOrd="0" destOrd="0" presId="urn:microsoft.com/office/officeart/2005/8/layout/process1"/>
    <dgm:cxn modelId="{B046298F-B534-4E50-9BC3-57FCC8E26EAC}" type="presOf" srcId="{00C6AFAB-5BDD-4B85-8628-7C78E325D185}" destId="{74755629-BE4C-476B-8E4B-126661C1A974}" srcOrd="1" destOrd="0" presId="urn:microsoft.com/office/officeart/2005/8/layout/process1"/>
    <dgm:cxn modelId="{B8396CAD-BA26-451B-84B5-EC5261DA73B2}" type="presOf" srcId="{87985470-B7A8-4FD7-B652-C9FB6727CDF3}" destId="{5B594F94-110A-4AB2-8E95-73A5EB236B56}" srcOrd="0" destOrd="0" presId="urn:microsoft.com/office/officeart/2005/8/layout/process1"/>
    <dgm:cxn modelId="{BED109CB-D7B3-4C6B-8C36-C8717B7C2D14}" type="presOf" srcId="{AD285097-45FB-4364-AD60-8474B241791B}" destId="{76615968-59A6-4B4B-AA22-AC31DD8B4680}" srcOrd="0" destOrd="0" presId="urn:microsoft.com/office/officeart/2005/8/layout/process1"/>
    <dgm:cxn modelId="{623510CC-2E82-40F5-8356-23245C504527}" type="presOf" srcId="{00C6AFAB-5BDD-4B85-8628-7C78E325D185}" destId="{191DA56F-AD5D-4D29-8518-D42D21F74B6A}" srcOrd="0" destOrd="0" presId="urn:microsoft.com/office/officeart/2005/8/layout/process1"/>
    <dgm:cxn modelId="{67890BE1-82FA-4E8C-9A4D-C1F87F9CDB78}" type="presOf" srcId="{CA1591AF-5A58-4270-A231-4538CD74591A}" destId="{2FC8CB1B-DF0E-4C3D-81D5-C8E4FEC1C4A7}" srcOrd="0" destOrd="0" presId="urn:microsoft.com/office/officeart/2005/8/layout/process1"/>
    <dgm:cxn modelId="{676A02EF-7B6C-487C-917B-BA7841B65A21}" type="presOf" srcId="{FC8E1EC6-7895-4CB3-B4BD-E1734E7EE247}" destId="{FF201E9C-6080-4EA6-A50F-E3B02033CF68}" srcOrd="0" destOrd="0" presId="urn:microsoft.com/office/officeart/2005/8/layout/process1"/>
    <dgm:cxn modelId="{D99492FC-0591-48E2-BBCD-2FA8389D2266}" srcId="{AD285097-45FB-4364-AD60-8474B241791B}" destId="{FC8E1EC6-7895-4CB3-B4BD-E1734E7EE247}" srcOrd="0" destOrd="0" parTransId="{0F6EB630-D47F-4B31-9261-2B98559CBAA3}" sibTransId="{87985470-B7A8-4FD7-B652-C9FB6727CDF3}"/>
    <dgm:cxn modelId="{FDFC5983-F62C-4DDE-8E54-C511FE093677}" type="presParOf" srcId="{76615968-59A6-4B4B-AA22-AC31DD8B4680}" destId="{FF201E9C-6080-4EA6-A50F-E3B02033CF68}" srcOrd="0" destOrd="0" presId="urn:microsoft.com/office/officeart/2005/8/layout/process1"/>
    <dgm:cxn modelId="{BD6F19AA-A91D-414B-A840-AAB742F11662}" type="presParOf" srcId="{76615968-59A6-4B4B-AA22-AC31DD8B4680}" destId="{5B594F94-110A-4AB2-8E95-73A5EB236B56}" srcOrd="1" destOrd="0" presId="urn:microsoft.com/office/officeart/2005/8/layout/process1"/>
    <dgm:cxn modelId="{D77C791B-BCB8-4277-95A4-603357CA8AA9}" type="presParOf" srcId="{5B594F94-110A-4AB2-8E95-73A5EB236B56}" destId="{0C24479C-9B95-49BE-B372-87740A4D5676}" srcOrd="0" destOrd="0" presId="urn:microsoft.com/office/officeart/2005/8/layout/process1"/>
    <dgm:cxn modelId="{6624607D-06D3-4CCB-95E5-42F3A0E4C75B}" type="presParOf" srcId="{76615968-59A6-4B4B-AA22-AC31DD8B4680}" destId="{2FC8CB1B-DF0E-4C3D-81D5-C8E4FEC1C4A7}" srcOrd="2" destOrd="0" presId="urn:microsoft.com/office/officeart/2005/8/layout/process1"/>
    <dgm:cxn modelId="{3F5E7562-DE5B-4205-878C-E512584512ED}" type="presParOf" srcId="{76615968-59A6-4B4B-AA22-AC31DD8B4680}" destId="{191DA56F-AD5D-4D29-8518-D42D21F74B6A}" srcOrd="3" destOrd="0" presId="urn:microsoft.com/office/officeart/2005/8/layout/process1"/>
    <dgm:cxn modelId="{D2E9EE1C-7531-4716-94B3-2C3BBBF87EC2}" type="presParOf" srcId="{191DA56F-AD5D-4D29-8518-D42D21F74B6A}" destId="{74755629-BE4C-476B-8E4B-126661C1A974}" srcOrd="0" destOrd="0" presId="urn:microsoft.com/office/officeart/2005/8/layout/process1"/>
    <dgm:cxn modelId="{A25C7395-FDCF-43DE-9DCC-0E3EF367C09F}" type="presParOf" srcId="{76615968-59A6-4B4B-AA22-AC31DD8B4680}" destId="{3D2BA5B4-6807-4A58-AE2F-2ACDFF61CEBE}"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285097-45FB-4364-AD60-8474B241791B}" type="doc">
      <dgm:prSet loTypeId="urn:microsoft.com/office/officeart/2005/8/layout/process1" loCatId="process" qsTypeId="urn:microsoft.com/office/officeart/2005/8/quickstyle/simple1" qsCatId="simple" csTypeId="urn:microsoft.com/office/officeart/2005/8/colors/accent1_2" csCatId="accent1" phldr="1"/>
      <dgm:spPr/>
    </dgm:pt>
    <dgm:pt modelId="{FC8E1EC6-7895-4CB3-B4BD-E1734E7EE247}">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Middle School Acceleration</a:t>
          </a:r>
        </a:p>
      </dgm:t>
    </dgm:pt>
    <dgm:pt modelId="{0F6EB630-D47F-4B31-9261-2B98559CBAA3}" type="parTrans" cxnId="{D99492FC-0591-48E2-BBCD-2FA8389D2266}">
      <dgm:prSet/>
      <dgm:spPr/>
      <dgm:t>
        <a:bodyPr/>
        <a:lstStyle/>
        <a:p>
          <a:endParaRPr lang="en-US"/>
        </a:p>
      </dgm:t>
    </dgm:pt>
    <dgm:pt modelId="{87985470-B7A8-4FD7-B652-C9FB6727CDF3}" type="sibTrans" cxnId="{D99492FC-0591-48E2-BBCD-2FA8389D2266}">
      <dgm:prSet/>
      <dgm:spPr>
        <a:solidFill>
          <a:schemeClr val="tx1"/>
        </a:solidFill>
      </dgm:spPr>
      <dgm:t>
        <a:bodyPr/>
        <a:lstStyle/>
        <a:p>
          <a:endParaRPr lang="en-US"/>
        </a:p>
      </dgm:t>
    </dgm:pt>
    <dgm:pt modelId="{CA1591AF-5A58-4270-A231-4538CD74591A}">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High    School Acceleration</a:t>
          </a:r>
        </a:p>
      </dgm:t>
    </dgm:pt>
    <dgm:pt modelId="{DB40CFEC-2B9A-4175-9ECC-5B6AF4D95793}" type="parTrans" cxnId="{1E7C560F-BB55-421E-B791-1E1D4ECFE7B1}">
      <dgm:prSet/>
      <dgm:spPr/>
      <dgm:t>
        <a:bodyPr/>
        <a:lstStyle/>
        <a:p>
          <a:endParaRPr lang="en-US"/>
        </a:p>
      </dgm:t>
    </dgm:pt>
    <dgm:pt modelId="{00C6AFAB-5BDD-4B85-8628-7C78E325D185}" type="sibTrans" cxnId="{1E7C560F-BB55-421E-B791-1E1D4ECFE7B1}">
      <dgm:prSet/>
      <dgm:spPr>
        <a:solidFill>
          <a:schemeClr val="tx1"/>
        </a:solidFill>
      </dgm:spPr>
      <dgm:t>
        <a:bodyPr/>
        <a:lstStyle/>
        <a:p>
          <a:endParaRPr lang="en-US"/>
        </a:p>
      </dgm:t>
    </dgm:pt>
    <dgm:pt modelId="{AA44A3D6-81F8-4C75-80F3-2FEB176B82C8}">
      <dgm:prSet phldrT="[Text]"/>
      <dgm:spPr>
        <a:solidFill>
          <a:schemeClr val="bg1"/>
        </a:solidFill>
        <a:ln w="38100">
          <a:solidFill>
            <a:srgbClr val="BF311A"/>
          </a:solidFill>
        </a:ln>
      </dgm:spPr>
      <dgm:t>
        <a:bodyPr/>
        <a:lstStyle/>
        <a:p>
          <a:r>
            <a:rPr lang="en-US" b="1" dirty="0">
              <a:solidFill>
                <a:schemeClr val="tx1"/>
              </a:solidFill>
              <a:latin typeface="Sitka Display" panose="02000505000000020004" pitchFamily="2" charset="0"/>
            </a:rPr>
            <a:t>Dual Enrollment   Acceleration</a:t>
          </a:r>
        </a:p>
      </dgm:t>
    </dgm:pt>
    <dgm:pt modelId="{F316C638-5A8C-40F3-AD97-AD40C97E3B0F}" type="parTrans" cxnId="{E77F1A39-23DD-434D-B5B3-1052C1725BF8}">
      <dgm:prSet/>
      <dgm:spPr/>
      <dgm:t>
        <a:bodyPr/>
        <a:lstStyle/>
        <a:p>
          <a:endParaRPr lang="en-US"/>
        </a:p>
      </dgm:t>
    </dgm:pt>
    <dgm:pt modelId="{129CCDE6-74A4-4A5E-A20B-C27EA243DAF7}" type="sibTrans" cxnId="{E77F1A39-23DD-434D-B5B3-1052C1725BF8}">
      <dgm:prSet/>
      <dgm:spPr/>
      <dgm:t>
        <a:bodyPr/>
        <a:lstStyle/>
        <a:p>
          <a:endParaRPr lang="en-US"/>
        </a:p>
      </dgm:t>
    </dgm:pt>
    <dgm:pt modelId="{76615968-59A6-4B4B-AA22-AC31DD8B4680}" type="pres">
      <dgm:prSet presAssocID="{AD285097-45FB-4364-AD60-8474B241791B}" presName="Name0" presStyleCnt="0">
        <dgm:presLayoutVars>
          <dgm:dir/>
          <dgm:resizeHandles val="exact"/>
        </dgm:presLayoutVars>
      </dgm:prSet>
      <dgm:spPr/>
    </dgm:pt>
    <dgm:pt modelId="{FF201E9C-6080-4EA6-A50F-E3B02033CF68}" type="pres">
      <dgm:prSet presAssocID="{FC8E1EC6-7895-4CB3-B4BD-E1734E7EE247}" presName="node" presStyleLbl="node1" presStyleIdx="0" presStyleCnt="3">
        <dgm:presLayoutVars>
          <dgm:bulletEnabled val="1"/>
        </dgm:presLayoutVars>
      </dgm:prSet>
      <dgm:spPr/>
    </dgm:pt>
    <dgm:pt modelId="{5B594F94-110A-4AB2-8E95-73A5EB236B56}" type="pres">
      <dgm:prSet presAssocID="{87985470-B7A8-4FD7-B652-C9FB6727CDF3}" presName="sibTrans" presStyleLbl="sibTrans2D1" presStyleIdx="0" presStyleCnt="2"/>
      <dgm:spPr/>
    </dgm:pt>
    <dgm:pt modelId="{0C24479C-9B95-49BE-B372-87740A4D5676}" type="pres">
      <dgm:prSet presAssocID="{87985470-B7A8-4FD7-B652-C9FB6727CDF3}" presName="connectorText" presStyleLbl="sibTrans2D1" presStyleIdx="0" presStyleCnt="2"/>
      <dgm:spPr/>
    </dgm:pt>
    <dgm:pt modelId="{2FC8CB1B-DF0E-4C3D-81D5-C8E4FEC1C4A7}" type="pres">
      <dgm:prSet presAssocID="{CA1591AF-5A58-4270-A231-4538CD74591A}" presName="node" presStyleLbl="node1" presStyleIdx="1" presStyleCnt="3">
        <dgm:presLayoutVars>
          <dgm:bulletEnabled val="1"/>
        </dgm:presLayoutVars>
      </dgm:prSet>
      <dgm:spPr/>
    </dgm:pt>
    <dgm:pt modelId="{191DA56F-AD5D-4D29-8518-D42D21F74B6A}" type="pres">
      <dgm:prSet presAssocID="{00C6AFAB-5BDD-4B85-8628-7C78E325D185}" presName="sibTrans" presStyleLbl="sibTrans2D1" presStyleIdx="1" presStyleCnt="2"/>
      <dgm:spPr/>
    </dgm:pt>
    <dgm:pt modelId="{74755629-BE4C-476B-8E4B-126661C1A974}" type="pres">
      <dgm:prSet presAssocID="{00C6AFAB-5BDD-4B85-8628-7C78E325D185}" presName="connectorText" presStyleLbl="sibTrans2D1" presStyleIdx="1" presStyleCnt="2"/>
      <dgm:spPr/>
    </dgm:pt>
    <dgm:pt modelId="{3D2BA5B4-6807-4A58-AE2F-2ACDFF61CEBE}" type="pres">
      <dgm:prSet presAssocID="{AA44A3D6-81F8-4C75-80F3-2FEB176B82C8}" presName="node" presStyleLbl="node1" presStyleIdx="2" presStyleCnt="3">
        <dgm:presLayoutVars>
          <dgm:bulletEnabled val="1"/>
        </dgm:presLayoutVars>
      </dgm:prSet>
      <dgm:spPr/>
    </dgm:pt>
  </dgm:ptLst>
  <dgm:cxnLst>
    <dgm:cxn modelId="{1E7C560F-BB55-421E-B791-1E1D4ECFE7B1}" srcId="{AD285097-45FB-4364-AD60-8474B241791B}" destId="{CA1591AF-5A58-4270-A231-4538CD74591A}" srcOrd="1" destOrd="0" parTransId="{DB40CFEC-2B9A-4175-9ECC-5B6AF4D95793}" sibTransId="{00C6AFAB-5BDD-4B85-8628-7C78E325D185}"/>
    <dgm:cxn modelId="{E77F1A39-23DD-434D-B5B3-1052C1725BF8}" srcId="{AD285097-45FB-4364-AD60-8474B241791B}" destId="{AA44A3D6-81F8-4C75-80F3-2FEB176B82C8}" srcOrd="2" destOrd="0" parTransId="{F316C638-5A8C-40F3-AD97-AD40C97E3B0F}" sibTransId="{129CCDE6-74A4-4A5E-A20B-C27EA243DAF7}"/>
    <dgm:cxn modelId="{96D2D639-BB28-4292-A111-6EBB83843F26}" type="presOf" srcId="{87985470-B7A8-4FD7-B652-C9FB6727CDF3}" destId="{0C24479C-9B95-49BE-B372-87740A4D5676}" srcOrd="1" destOrd="0" presId="urn:microsoft.com/office/officeart/2005/8/layout/process1"/>
    <dgm:cxn modelId="{1FE5347D-A627-4030-9226-6F7EC0526137}" type="presOf" srcId="{AA44A3D6-81F8-4C75-80F3-2FEB176B82C8}" destId="{3D2BA5B4-6807-4A58-AE2F-2ACDFF61CEBE}" srcOrd="0" destOrd="0" presId="urn:microsoft.com/office/officeart/2005/8/layout/process1"/>
    <dgm:cxn modelId="{B046298F-B534-4E50-9BC3-57FCC8E26EAC}" type="presOf" srcId="{00C6AFAB-5BDD-4B85-8628-7C78E325D185}" destId="{74755629-BE4C-476B-8E4B-126661C1A974}" srcOrd="1" destOrd="0" presId="urn:microsoft.com/office/officeart/2005/8/layout/process1"/>
    <dgm:cxn modelId="{B8396CAD-BA26-451B-84B5-EC5261DA73B2}" type="presOf" srcId="{87985470-B7A8-4FD7-B652-C9FB6727CDF3}" destId="{5B594F94-110A-4AB2-8E95-73A5EB236B56}" srcOrd="0" destOrd="0" presId="urn:microsoft.com/office/officeart/2005/8/layout/process1"/>
    <dgm:cxn modelId="{BED109CB-D7B3-4C6B-8C36-C8717B7C2D14}" type="presOf" srcId="{AD285097-45FB-4364-AD60-8474B241791B}" destId="{76615968-59A6-4B4B-AA22-AC31DD8B4680}" srcOrd="0" destOrd="0" presId="urn:microsoft.com/office/officeart/2005/8/layout/process1"/>
    <dgm:cxn modelId="{623510CC-2E82-40F5-8356-23245C504527}" type="presOf" srcId="{00C6AFAB-5BDD-4B85-8628-7C78E325D185}" destId="{191DA56F-AD5D-4D29-8518-D42D21F74B6A}" srcOrd="0" destOrd="0" presId="urn:microsoft.com/office/officeart/2005/8/layout/process1"/>
    <dgm:cxn modelId="{67890BE1-82FA-4E8C-9A4D-C1F87F9CDB78}" type="presOf" srcId="{CA1591AF-5A58-4270-A231-4538CD74591A}" destId="{2FC8CB1B-DF0E-4C3D-81D5-C8E4FEC1C4A7}" srcOrd="0" destOrd="0" presId="urn:microsoft.com/office/officeart/2005/8/layout/process1"/>
    <dgm:cxn modelId="{676A02EF-7B6C-487C-917B-BA7841B65A21}" type="presOf" srcId="{FC8E1EC6-7895-4CB3-B4BD-E1734E7EE247}" destId="{FF201E9C-6080-4EA6-A50F-E3B02033CF68}" srcOrd="0" destOrd="0" presId="urn:microsoft.com/office/officeart/2005/8/layout/process1"/>
    <dgm:cxn modelId="{D99492FC-0591-48E2-BBCD-2FA8389D2266}" srcId="{AD285097-45FB-4364-AD60-8474B241791B}" destId="{FC8E1EC6-7895-4CB3-B4BD-E1734E7EE247}" srcOrd="0" destOrd="0" parTransId="{0F6EB630-D47F-4B31-9261-2B98559CBAA3}" sibTransId="{87985470-B7A8-4FD7-B652-C9FB6727CDF3}"/>
    <dgm:cxn modelId="{FDFC5983-F62C-4DDE-8E54-C511FE093677}" type="presParOf" srcId="{76615968-59A6-4B4B-AA22-AC31DD8B4680}" destId="{FF201E9C-6080-4EA6-A50F-E3B02033CF68}" srcOrd="0" destOrd="0" presId="urn:microsoft.com/office/officeart/2005/8/layout/process1"/>
    <dgm:cxn modelId="{BD6F19AA-A91D-414B-A840-AAB742F11662}" type="presParOf" srcId="{76615968-59A6-4B4B-AA22-AC31DD8B4680}" destId="{5B594F94-110A-4AB2-8E95-73A5EB236B56}" srcOrd="1" destOrd="0" presId="urn:microsoft.com/office/officeart/2005/8/layout/process1"/>
    <dgm:cxn modelId="{D77C791B-BCB8-4277-95A4-603357CA8AA9}" type="presParOf" srcId="{5B594F94-110A-4AB2-8E95-73A5EB236B56}" destId="{0C24479C-9B95-49BE-B372-87740A4D5676}" srcOrd="0" destOrd="0" presId="urn:microsoft.com/office/officeart/2005/8/layout/process1"/>
    <dgm:cxn modelId="{6624607D-06D3-4CCB-95E5-42F3A0E4C75B}" type="presParOf" srcId="{76615968-59A6-4B4B-AA22-AC31DD8B4680}" destId="{2FC8CB1B-DF0E-4C3D-81D5-C8E4FEC1C4A7}" srcOrd="2" destOrd="0" presId="urn:microsoft.com/office/officeart/2005/8/layout/process1"/>
    <dgm:cxn modelId="{3F5E7562-DE5B-4205-878C-E512584512ED}" type="presParOf" srcId="{76615968-59A6-4B4B-AA22-AC31DD8B4680}" destId="{191DA56F-AD5D-4D29-8518-D42D21F74B6A}" srcOrd="3" destOrd="0" presId="urn:microsoft.com/office/officeart/2005/8/layout/process1"/>
    <dgm:cxn modelId="{D2E9EE1C-7531-4716-94B3-2C3BBBF87EC2}" type="presParOf" srcId="{191DA56F-AD5D-4D29-8518-D42D21F74B6A}" destId="{74755629-BE4C-476B-8E4B-126661C1A974}" srcOrd="0" destOrd="0" presId="urn:microsoft.com/office/officeart/2005/8/layout/process1"/>
    <dgm:cxn modelId="{A25C7395-FDCF-43DE-9DCC-0E3EF367C09F}" type="presParOf" srcId="{76615968-59A6-4B4B-AA22-AC31DD8B4680}" destId="{3D2BA5B4-6807-4A58-AE2F-2ACDFF61CEB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01E9C-6080-4EA6-A50F-E3B02033CF68}">
      <dsp:nvSpPr>
        <dsp:cNvPr id="0" name=""/>
        <dsp:cNvSpPr/>
      </dsp:nvSpPr>
      <dsp:spPr>
        <a:xfrm>
          <a:off x="4725" y="710413"/>
          <a:ext cx="1412382" cy="966599"/>
        </a:xfrm>
        <a:prstGeom prst="roundRect">
          <a:avLst>
            <a:gd name="adj" fmla="val 10000"/>
          </a:avLst>
        </a:prstGeom>
        <a:solidFill>
          <a:srgbClr val="BF311A"/>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Sitka Display" panose="02000505000000020004" pitchFamily="2" charset="0"/>
            </a:rPr>
            <a:t>Middle School Acceleration</a:t>
          </a:r>
        </a:p>
      </dsp:txBody>
      <dsp:txXfrm>
        <a:off x="33036" y="738724"/>
        <a:ext cx="1355760" cy="909977"/>
      </dsp:txXfrm>
    </dsp:sp>
    <dsp:sp modelId="{5B594F94-110A-4AB2-8E95-73A5EB236B56}">
      <dsp:nvSpPr>
        <dsp:cNvPr id="0" name=""/>
        <dsp:cNvSpPr/>
      </dsp:nvSpPr>
      <dsp:spPr>
        <a:xfrm>
          <a:off x="1558346" y="1018578"/>
          <a:ext cx="299425"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58346" y="1088632"/>
        <a:ext cx="209598" cy="210162"/>
      </dsp:txXfrm>
    </dsp:sp>
    <dsp:sp modelId="{2FC8CB1B-DF0E-4C3D-81D5-C8E4FEC1C4A7}">
      <dsp:nvSpPr>
        <dsp:cNvPr id="0" name=""/>
        <dsp:cNvSpPr/>
      </dsp:nvSpPr>
      <dsp:spPr>
        <a:xfrm>
          <a:off x="1982061"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High     School Acceleration</a:t>
          </a:r>
        </a:p>
      </dsp:txBody>
      <dsp:txXfrm>
        <a:off x="2010372" y="738724"/>
        <a:ext cx="1355760" cy="909977"/>
      </dsp:txXfrm>
    </dsp:sp>
    <dsp:sp modelId="{191DA56F-AD5D-4D29-8518-D42D21F74B6A}">
      <dsp:nvSpPr>
        <dsp:cNvPr id="0" name=""/>
        <dsp:cNvSpPr/>
      </dsp:nvSpPr>
      <dsp:spPr>
        <a:xfrm>
          <a:off x="3535682" y="1018578"/>
          <a:ext cx="299425"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35682" y="1088632"/>
        <a:ext cx="209598" cy="210162"/>
      </dsp:txXfrm>
    </dsp:sp>
    <dsp:sp modelId="{3D2BA5B4-6807-4A58-AE2F-2ACDFF61CEBE}">
      <dsp:nvSpPr>
        <dsp:cNvPr id="0" name=""/>
        <dsp:cNvSpPr/>
      </dsp:nvSpPr>
      <dsp:spPr>
        <a:xfrm>
          <a:off x="3959397"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Dual Enrollment Readiness</a:t>
          </a:r>
        </a:p>
      </dsp:txBody>
      <dsp:txXfrm>
        <a:off x="3987708" y="738724"/>
        <a:ext cx="1355760" cy="9099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01E9C-6080-4EA6-A50F-E3B02033CF68}">
      <dsp:nvSpPr>
        <dsp:cNvPr id="0" name=""/>
        <dsp:cNvSpPr/>
      </dsp:nvSpPr>
      <dsp:spPr>
        <a:xfrm>
          <a:off x="2" y="1288512"/>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High          School       Graduation</a:t>
          </a:r>
        </a:p>
      </dsp:txBody>
      <dsp:txXfrm>
        <a:off x="28313" y="1316823"/>
        <a:ext cx="1355760" cy="909977"/>
      </dsp:txXfrm>
    </dsp:sp>
    <dsp:sp modelId="{5B594F94-110A-4AB2-8E95-73A5EB236B56}">
      <dsp:nvSpPr>
        <dsp:cNvPr id="0" name=""/>
        <dsp:cNvSpPr/>
      </dsp:nvSpPr>
      <dsp:spPr>
        <a:xfrm rot="19690851">
          <a:off x="1520527" y="988370"/>
          <a:ext cx="332064"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28013" y="1084686"/>
        <a:ext cx="232445" cy="210162"/>
      </dsp:txXfrm>
    </dsp:sp>
    <dsp:sp modelId="{2FC8CB1B-DF0E-4C3D-81D5-C8E4FEC1C4A7}">
      <dsp:nvSpPr>
        <dsp:cNvPr id="0" name=""/>
        <dsp:cNvSpPr/>
      </dsp:nvSpPr>
      <dsp:spPr>
        <a:xfrm>
          <a:off x="1944763" y="81809"/>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Valencia </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Enrollment</a:t>
          </a:r>
        </a:p>
      </dsp:txBody>
      <dsp:txXfrm>
        <a:off x="1973074" y="110120"/>
        <a:ext cx="1355760" cy="909977"/>
      </dsp:txXfrm>
    </dsp:sp>
    <dsp:sp modelId="{191DA56F-AD5D-4D29-8518-D42D21F74B6A}">
      <dsp:nvSpPr>
        <dsp:cNvPr id="0" name=""/>
        <dsp:cNvSpPr/>
      </dsp:nvSpPr>
      <dsp:spPr>
        <a:xfrm rot="5399992">
          <a:off x="2251493" y="1649590"/>
          <a:ext cx="798928" cy="350270"/>
        </a:xfrm>
        <a:prstGeom prst="rightArrow">
          <a:avLst>
            <a:gd name="adj1" fmla="val 60000"/>
            <a:gd name="adj2" fmla="val 50000"/>
          </a:avLst>
        </a:prstGeom>
        <a:solidFill>
          <a:srgbClr val="BF311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04033" y="1667104"/>
        <a:ext cx="693847" cy="210162"/>
      </dsp:txXfrm>
    </dsp:sp>
    <dsp:sp modelId="{3D2BA5B4-6807-4A58-AE2F-2ACDFF61CEBE}">
      <dsp:nvSpPr>
        <dsp:cNvPr id="0" name=""/>
        <dsp:cNvSpPr/>
      </dsp:nvSpPr>
      <dsp:spPr>
        <a:xfrm>
          <a:off x="1944768" y="2555821"/>
          <a:ext cx="1412382" cy="966599"/>
        </a:xfrm>
        <a:prstGeom prst="roundRect">
          <a:avLst>
            <a:gd name="adj" fmla="val 10000"/>
          </a:avLst>
        </a:prstGeom>
        <a:solidFill>
          <a:srgbClr val="BF311A"/>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Sitka Display" panose="02000505000000020004" pitchFamily="2" charset="0"/>
            </a:rPr>
            <a:t>UCF</a:t>
          </a:r>
        </a:p>
        <a:p>
          <a:pPr marL="0" lvl="0" indent="0" algn="ctr" defTabSz="800100">
            <a:lnSpc>
              <a:spcPct val="90000"/>
            </a:lnSpc>
            <a:spcBef>
              <a:spcPct val="0"/>
            </a:spcBef>
            <a:spcAft>
              <a:spcPct val="35000"/>
            </a:spcAft>
            <a:buNone/>
          </a:pPr>
          <a:r>
            <a:rPr lang="en-US" sz="1800" b="1" kern="1200" dirty="0">
              <a:solidFill>
                <a:schemeClr val="bg1"/>
              </a:solidFill>
              <a:latin typeface="Sitka Display" panose="02000505000000020004" pitchFamily="2" charset="0"/>
            </a:rPr>
            <a:t>Enrollment</a:t>
          </a:r>
        </a:p>
      </dsp:txBody>
      <dsp:txXfrm>
        <a:off x="1973079" y="2584132"/>
        <a:ext cx="1355760" cy="909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01E9C-6080-4EA6-A50F-E3B02033CF68}">
      <dsp:nvSpPr>
        <dsp:cNvPr id="0" name=""/>
        <dsp:cNvSpPr/>
      </dsp:nvSpPr>
      <dsp:spPr>
        <a:xfrm>
          <a:off x="2" y="1288512"/>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High          School       Graduation</a:t>
          </a:r>
        </a:p>
      </dsp:txBody>
      <dsp:txXfrm>
        <a:off x="28313" y="1316823"/>
        <a:ext cx="1355760" cy="909977"/>
      </dsp:txXfrm>
    </dsp:sp>
    <dsp:sp modelId="{5B594F94-110A-4AB2-8E95-73A5EB236B56}">
      <dsp:nvSpPr>
        <dsp:cNvPr id="0" name=""/>
        <dsp:cNvSpPr/>
      </dsp:nvSpPr>
      <dsp:spPr>
        <a:xfrm rot="19690851">
          <a:off x="1520527" y="988370"/>
          <a:ext cx="332064"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28013" y="1084686"/>
        <a:ext cx="232445" cy="210162"/>
      </dsp:txXfrm>
    </dsp:sp>
    <dsp:sp modelId="{2FC8CB1B-DF0E-4C3D-81D5-C8E4FEC1C4A7}">
      <dsp:nvSpPr>
        <dsp:cNvPr id="0" name=""/>
        <dsp:cNvSpPr/>
      </dsp:nvSpPr>
      <dsp:spPr>
        <a:xfrm>
          <a:off x="1944763" y="81809"/>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Valencia </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Enrollment</a:t>
          </a:r>
        </a:p>
      </dsp:txBody>
      <dsp:txXfrm>
        <a:off x="1973074" y="110120"/>
        <a:ext cx="1355760" cy="909977"/>
      </dsp:txXfrm>
    </dsp:sp>
    <dsp:sp modelId="{191DA56F-AD5D-4D29-8518-D42D21F74B6A}">
      <dsp:nvSpPr>
        <dsp:cNvPr id="0" name=""/>
        <dsp:cNvSpPr/>
      </dsp:nvSpPr>
      <dsp:spPr>
        <a:xfrm rot="5399992">
          <a:off x="2251493" y="1649590"/>
          <a:ext cx="798928"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04033" y="1667104"/>
        <a:ext cx="693847" cy="210162"/>
      </dsp:txXfrm>
    </dsp:sp>
    <dsp:sp modelId="{3D2BA5B4-6807-4A58-AE2F-2ACDFF61CEBE}">
      <dsp:nvSpPr>
        <dsp:cNvPr id="0" name=""/>
        <dsp:cNvSpPr/>
      </dsp:nvSpPr>
      <dsp:spPr>
        <a:xfrm>
          <a:off x="1944768" y="2555821"/>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UCF</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Enrollment</a:t>
          </a:r>
        </a:p>
      </dsp:txBody>
      <dsp:txXfrm>
        <a:off x="1973079" y="2584132"/>
        <a:ext cx="1355760" cy="909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01E9C-6080-4EA6-A50F-E3B02033CF68}">
      <dsp:nvSpPr>
        <dsp:cNvPr id="0" name=""/>
        <dsp:cNvSpPr/>
      </dsp:nvSpPr>
      <dsp:spPr>
        <a:xfrm>
          <a:off x="4725"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Middle School Acceleration</a:t>
          </a:r>
        </a:p>
      </dsp:txBody>
      <dsp:txXfrm>
        <a:off x="33036" y="738724"/>
        <a:ext cx="1355760" cy="909977"/>
      </dsp:txXfrm>
    </dsp:sp>
    <dsp:sp modelId="{5B594F94-110A-4AB2-8E95-73A5EB236B56}">
      <dsp:nvSpPr>
        <dsp:cNvPr id="0" name=""/>
        <dsp:cNvSpPr/>
      </dsp:nvSpPr>
      <dsp:spPr>
        <a:xfrm>
          <a:off x="1558346" y="1018578"/>
          <a:ext cx="299425"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58346" y="1088632"/>
        <a:ext cx="209598" cy="210162"/>
      </dsp:txXfrm>
    </dsp:sp>
    <dsp:sp modelId="{2FC8CB1B-DF0E-4C3D-81D5-C8E4FEC1C4A7}">
      <dsp:nvSpPr>
        <dsp:cNvPr id="0" name=""/>
        <dsp:cNvSpPr/>
      </dsp:nvSpPr>
      <dsp:spPr>
        <a:xfrm>
          <a:off x="1982061" y="710413"/>
          <a:ext cx="1412382" cy="966599"/>
        </a:xfrm>
        <a:prstGeom prst="roundRect">
          <a:avLst>
            <a:gd name="adj" fmla="val 10000"/>
          </a:avLst>
        </a:prstGeom>
        <a:solidFill>
          <a:srgbClr val="BF311A"/>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Sitka Display" panose="02000505000000020004" pitchFamily="2" charset="0"/>
            </a:rPr>
            <a:t>High     School Acceleration</a:t>
          </a:r>
        </a:p>
      </dsp:txBody>
      <dsp:txXfrm>
        <a:off x="2010372" y="738724"/>
        <a:ext cx="1355760" cy="909977"/>
      </dsp:txXfrm>
    </dsp:sp>
    <dsp:sp modelId="{191DA56F-AD5D-4D29-8518-D42D21F74B6A}">
      <dsp:nvSpPr>
        <dsp:cNvPr id="0" name=""/>
        <dsp:cNvSpPr/>
      </dsp:nvSpPr>
      <dsp:spPr>
        <a:xfrm>
          <a:off x="3535682" y="1018578"/>
          <a:ext cx="299425"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35682" y="1088632"/>
        <a:ext cx="209598" cy="210162"/>
      </dsp:txXfrm>
    </dsp:sp>
    <dsp:sp modelId="{3D2BA5B4-6807-4A58-AE2F-2ACDFF61CEBE}">
      <dsp:nvSpPr>
        <dsp:cNvPr id="0" name=""/>
        <dsp:cNvSpPr/>
      </dsp:nvSpPr>
      <dsp:spPr>
        <a:xfrm>
          <a:off x="3959397"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Dual Enrollment Readiness</a:t>
          </a:r>
        </a:p>
      </dsp:txBody>
      <dsp:txXfrm>
        <a:off x="3987708" y="738724"/>
        <a:ext cx="1355760" cy="909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01E9C-6080-4EA6-A50F-E3B02033CF68}">
      <dsp:nvSpPr>
        <dsp:cNvPr id="0" name=""/>
        <dsp:cNvSpPr/>
      </dsp:nvSpPr>
      <dsp:spPr>
        <a:xfrm>
          <a:off x="2" y="1288512"/>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High          School       Graduation</a:t>
          </a:r>
        </a:p>
      </dsp:txBody>
      <dsp:txXfrm>
        <a:off x="28313" y="1316823"/>
        <a:ext cx="1355760" cy="909977"/>
      </dsp:txXfrm>
    </dsp:sp>
    <dsp:sp modelId="{5B594F94-110A-4AB2-8E95-73A5EB236B56}">
      <dsp:nvSpPr>
        <dsp:cNvPr id="0" name=""/>
        <dsp:cNvSpPr/>
      </dsp:nvSpPr>
      <dsp:spPr>
        <a:xfrm rot="19690851">
          <a:off x="1520527" y="988370"/>
          <a:ext cx="332064"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28013" y="1084686"/>
        <a:ext cx="232445" cy="210162"/>
      </dsp:txXfrm>
    </dsp:sp>
    <dsp:sp modelId="{2FC8CB1B-DF0E-4C3D-81D5-C8E4FEC1C4A7}">
      <dsp:nvSpPr>
        <dsp:cNvPr id="0" name=""/>
        <dsp:cNvSpPr/>
      </dsp:nvSpPr>
      <dsp:spPr>
        <a:xfrm>
          <a:off x="1944763" y="81809"/>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Valencia </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Enrollment</a:t>
          </a:r>
        </a:p>
      </dsp:txBody>
      <dsp:txXfrm>
        <a:off x="1973074" y="110120"/>
        <a:ext cx="1355760" cy="909977"/>
      </dsp:txXfrm>
    </dsp:sp>
    <dsp:sp modelId="{191DA56F-AD5D-4D29-8518-D42D21F74B6A}">
      <dsp:nvSpPr>
        <dsp:cNvPr id="0" name=""/>
        <dsp:cNvSpPr/>
      </dsp:nvSpPr>
      <dsp:spPr>
        <a:xfrm rot="5399992">
          <a:off x="2251493" y="1649590"/>
          <a:ext cx="798928"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04033" y="1667104"/>
        <a:ext cx="693847" cy="210162"/>
      </dsp:txXfrm>
    </dsp:sp>
    <dsp:sp modelId="{3D2BA5B4-6807-4A58-AE2F-2ACDFF61CEBE}">
      <dsp:nvSpPr>
        <dsp:cNvPr id="0" name=""/>
        <dsp:cNvSpPr/>
      </dsp:nvSpPr>
      <dsp:spPr>
        <a:xfrm>
          <a:off x="1944768" y="2555821"/>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UCF</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Enrollment</a:t>
          </a:r>
        </a:p>
      </dsp:txBody>
      <dsp:txXfrm>
        <a:off x="1973079" y="2584132"/>
        <a:ext cx="1355760" cy="909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01E9C-6080-4EA6-A50F-E3B02033CF68}">
      <dsp:nvSpPr>
        <dsp:cNvPr id="0" name=""/>
        <dsp:cNvSpPr/>
      </dsp:nvSpPr>
      <dsp:spPr>
        <a:xfrm>
          <a:off x="4725"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Middle School Acceleration</a:t>
          </a:r>
        </a:p>
      </dsp:txBody>
      <dsp:txXfrm>
        <a:off x="33036" y="738724"/>
        <a:ext cx="1355760" cy="909977"/>
      </dsp:txXfrm>
    </dsp:sp>
    <dsp:sp modelId="{5B594F94-110A-4AB2-8E95-73A5EB236B56}">
      <dsp:nvSpPr>
        <dsp:cNvPr id="0" name=""/>
        <dsp:cNvSpPr/>
      </dsp:nvSpPr>
      <dsp:spPr>
        <a:xfrm>
          <a:off x="1558346" y="1018578"/>
          <a:ext cx="299425"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58346" y="1088632"/>
        <a:ext cx="209598" cy="210162"/>
      </dsp:txXfrm>
    </dsp:sp>
    <dsp:sp modelId="{2FC8CB1B-DF0E-4C3D-81D5-C8E4FEC1C4A7}">
      <dsp:nvSpPr>
        <dsp:cNvPr id="0" name=""/>
        <dsp:cNvSpPr/>
      </dsp:nvSpPr>
      <dsp:spPr>
        <a:xfrm>
          <a:off x="1982061"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High    School Acceleration</a:t>
          </a:r>
        </a:p>
      </dsp:txBody>
      <dsp:txXfrm>
        <a:off x="2010372" y="738724"/>
        <a:ext cx="1355760" cy="909977"/>
      </dsp:txXfrm>
    </dsp:sp>
    <dsp:sp modelId="{191DA56F-AD5D-4D29-8518-D42D21F74B6A}">
      <dsp:nvSpPr>
        <dsp:cNvPr id="0" name=""/>
        <dsp:cNvSpPr/>
      </dsp:nvSpPr>
      <dsp:spPr>
        <a:xfrm>
          <a:off x="3535682" y="1018578"/>
          <a:ext cx="299425"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35682" y="1088632"/>
        <a:ext cx="209598" cy="210162"/>
      </dsp:txXfrm>
    </dsp:sp>
    <dsp:sp modelId="{3D2BA5B4-6807-4A58-AE2F-2ACDFF61CEBE}">
      <dsp:nvSpPr>
        <dsp:cNvPr id="0" name=""/>
        <dsp:cNvSpPr/>
      </dsp:nvSpPr>
      <dsp:spPr>
        <a:xfrm>
          <a:off x="3959397" y="710413"/>
          <a:ext cx="1412382" cy="966599"/>
        </a:xfrm>
        <a:prstGeom prst="roundRect">
          <a:avLst>
            <a:gd name="adj" fmla="val 10000"/>
          </a:avLst>
        </a:prstGeom>
        <a:solidFill>
          <a:srgbClr val="BF311A"/>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Sitka Display" panose="02000505000000020004" pitchFamily="2" charset="0"/>
            </a:rPr>
            <a:t>Dual Enrollment   Readiness</a:t>
          </a:r>
        </a:p>
      </dsp:txBody>
      <dsp:txXfrm>
        <a:off x="3987708" y="738724"/>
        <a:ext cx="1355760" cy="9099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01E9C-6080-4EA6-A50F-E3B02033CF68}">
      <dsp:nvSpPr>
        <dsp:cNvPr id="0" name=""/>
        <dsp:cNvSpPr/>
      </dsp:nvSpPr>
      <dsp:spPr>
        <a:xfrm>
          <a:off x="2" y="1288512"/>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High          School       Graduation</a:t>
          </a:r>
        </a:p>
      </dsp:txBody>
      <dsp:txXfrm>
        <a:off x="28313" y="1316823"/>
        <a:ext cx="1355760" cy="909977"/>
      </dsp:txXfrm>
    </dsp:sp>
    <dsp:sp modelId="{5B594F94-110A-4AB2-8E95-73A5EB236B56}">
      <dsp:nvSpPr>
        <dsp:cNvPr id="0" name=""/>
        <dsp:cNvSpPr/>
      </dsp:nvSpPr>
      <dsp:spPr>
        <a:xfrm rot="19690851">
          <a:off x="1520527" y="988370"/>
          <a:ext cx="332064"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28013" y="1084686"/>
        <a:ext cx="232445" cy="210162"/>
      </dsp:txXfrm>
    </dsp:sp>
    <dsp:sp modelId="{2FC8CB1B-DF0E-4C3D-81D5-C8E4FEC1C4A7}">
      <dsp:nvSpPr>
        <dsp:cNvPr id="0" name=""/>
        <dsp:cNvSpPr/>
      </dsp:nvSpPr>
      <dsp:spPr>
        <a:xfrm>
          <a:off x="1944763" y="81809"/>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Valencia </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Enrollment</a:t>
          </a:r>
        </a:p>
      </dsp:txBody>
      <dsp:txXfrm>
        <a:off x="1973074" y="110120"/>
        <a:ext cx="1355760" cy="909977"/>
      </dsp:txXfrm>
    </dsp:sp>
    <dsp:sp modelId="{191DA56F-AD5D-4D29-8518-D42D21F74B6A}">
      <dsp:nvSpPr>
        <dsp:cNvPr id="0" name=""/>
        <dsp:cNvSpPr/>
      </dsp:nvSpPr>
      <dsp:spPr>
        <a:xfrm rot="5399992">
          <a:off x="2251493" y="1649590"/>
          <a:ext cx="798928"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04033" y="1667104"/>
        <a:ext cx="693847" cy="210162"/>
      </dsp:txXfrm>
    </dsp:sp>
    <dsp:sp modelId="{3D2BA5B4-6807-4A58-AE2F-2ACDFF61CEBE}">
      <dsp:nvSpPr>
        <dsp:cNvPr id="0" name=""/>
        <dsp:cNvSpPr/>
      </dsp:nvSpPr>
      <dsp:spPr>
        <a:xfrm>
          <a:off x="1944768" y="2555821"/>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UCF</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Enrollment</a:t>
          </a:r>
        </a:p>
      </dsp:txBody>
      <dsp:txXfrm>
        <a:off x="1973079" y="2584132"/>
        <a:ext cx="1355760" cy="9099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01E9C-6080-4EA6-A50F-E3B02033CF68}">
      <dsp:nvSpPr>
        <dsp:cNvPr id="0" name=""/>
        <dsp:cNvSpPr/>
      </dsp:nvSpPr>
      <dsp:spPr>
        <a:xfrm>
          <a:off x="4725"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Middle School Acceleration</a:t>
          </a:r>
        </a:p>
      </dsp:txBody>
      <dsp:txXfrm>
        <a:off x="33036" y="738724"/>
        <a:ext cx="1355760" cy="909977"/>
      </dsp:txXfrm>
    </dsp:sp>
    <dsp:sp modelId="{5B594F94-110A-4AB2-8E95-73A5EB236B56}">
      <dsp:nvSpPr>
        <dsp:cNvPr id="0" name=""/>
        <dsp:cNvSpPr/>
      </dsp:nvSpPr>
      <dsp:spPr>
        <a:xfrm>
          <a:off x="1558346" y="1018578"/>
          <a:ext cx="299425"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58346" y="1088632"/>
        <a:ext cx="209598" cy="210162"/>
      </dsp:txXfrm>
    </dsp:sp>
    <dsp:sp modelId="{2FC8CB1B-DF0E-4C3D-81D5-C8E4FEC1C4A7}">
      <dsp:nvSpPr>
        <dsp:cNvPr id="0" name=""/>
        <dsp:cNvSpPr/>
      </dsp:nvSpPr>
      <dsp:spPr>
        <a:xfrm>
          <a:off x="1982061"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High    School Acceleration</a:t>
          </a:r>
        </a:p>
      </dsp:txBody>
      <dsp:txXfrm>
        <a:off x="2010372" y="738724"/>
        <a:ext cx="1355760" cy="909977"/>
      </dsp:txXfrm>
    </dsp:sp>
    <dsp:sp modelId="{191DA56F-AD5D-4D29-8518-D42D21F74B6A}">
      <dsp:nvSpPr>
        <dsp:cNvPr id="0" name=""/>
        <dsp:cNvSpPr/>
      </dsp:nvSpPr>
      <dsp:spPr>
        <a:xfrm>
          <a:off x="3535682" y="1018578"/>
          <a:ext cx="299425"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35682" y="1088632"/>
        <a:ext cx="209598" cy="210162"/>
      </dsp:txXfrm>
    </dsp:sp>
    <dsp:sp modelId="{3D2BA5B4-6807-4A58-AE2F-2ACDFF61CEBE}">
      <dsp:nvSpPr>
        <dsp:cNvPr id="0" name=""/>
        <dsp:cNvSpPr/>
      </dsp:nvSpPr>
      <dsp:spPr>
        <a:xfrm>
          <a:off x="3959397"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Dual Enrollment   Acceleration</a:t>
          </a:r>
        </a:p>
      </dsp:txBody>
      <dsp:txXfrm>
        <a:off x="3987708" y="738724"/>
        <a:ext cx="1355760" cy="9099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01E9C-6080-4EA6-A50F-E3B02033CF68}">
      <dsp:nvSpPr>
        <dsp:cNvPr id="0" name=""/>
        <dsp:cNvSpPr/>
      </dsp:nvSpPr>
      <dsp:spPr>
        <a:xfrm>
          <a:off x="2" y="1288512"/>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High          School       Graduation</a:t>
          </a:r>
        </a:p>
      </dsp:txBody>
      <dsp:txXfrm>
        <a:off x="28313" y="1316823"/>
        <a:ext cx="1355760" cy="909977"/>
      </dsp:txXfrm>
    </dsp:sp>
    <dsp:sp modelId="{5B594F94-110A-4AB2-8E95-73A5EB236B56}">
      <dsp:nvSpPr>
        <dsp:cNvPr id="0" name=""/>
        <dsp:cNvSpPr/>
      </dsp:nvSpPr>
      <dsp:spPr>
        <a:xfrm rot="19690851">
          <a:off x="1520527" y="988370"/>
          <a:ext cx="332064"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28013" y="1084686"/>
        <a:ext cx="232445" cy="210162"/>
      </dsp:txXfrm>
    </dsp:sp>
    <dsp:sp modelId="{2FC8CB1B-DF0E-4C3D-81D5-C8E4FEC1C4A7}">
      <dsp:nvSpPr>
        <dsp:cNvPr id="0" name=""/>
        <dsp:cNvSpPr/>
      </dsp:nvSpPr>
      <dsp:spPr>
        <a:xfrm>
          <a:off x="1944763" y="81809"/>
          <a:ext cx="1412382" cy="966599"/>
        </a:xfrm>
        <a:prstGeom prst="roundRect">
          <a:avLst>
            <a:gd name="adj" fmla="val 10000"/>
          </a:avLst>
        </a:prstGeom>
        <a:solidFill>
          <a:srgbClr val="BF311A"/>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Sitka Display" panose="02000505000000020004" pitchFamily="2" charset="0"/>
            </a:rPr>
            <a:t>Valencia </a:t>
          </a:r>
        </a:p>
        <a:p>
          <a:pPr marL="0" lvl="0" indent="0" algn="ctr" defTabSz="800100">
            <a:lnSpc>
              <a:spcPct val="90000"/>
            </a:lnSpc>
            <a:spcBef>
              <a:spcPct val="0"/>
            </a:spcBef>
            <a:spcAft>
              <a:spcPct val="35000"/>
            </a:spcAft>
            <a:buNone/>
          </a:pPr>
          <a:r>
            <a:rPr lang="en-US" sz="1800" b="1" kern="1200" dirty="0">
              <a:solidFill>
                <a:schemeClr val="bg1"/>
              </a:solidFill>
              <a:latin typeface="Sitka Display" panose="02000505000000020004" pitchFamily="2" charset="0"/>
            </a:rPr>
            <a:t>Enrollment</a:t>
          </a:r>
        </a:p>
      </dsp:txBody>
      <dsp:txXfrm>
        <a:off x="1973074" y="110120"/>
        <a:ext cx="1355760" cy="909977"/>
      </dsp:txXfrm>
    </dsp:sp>
    <dsp:sp modelId="{191DA56F-AD5D-4D29-8518-D42D21F74B6A}">
      <dsp:nvSpPr>
        <dsp:cNvPr id="0" name=""/>
        <dsp:cNvSpPr/>
      </dsp:nvSpPr>
      <dsp:spPr>
        <a:xfrm rot="5399992">
          <a:off x="2251493" y="1649590"/>
          <a:ext cx="798928"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04033" y="1667104"/>
        <a:ext cx="693847" cy="210162"/>
      </dsp:txXfrm>
    </dsp:sp>
    <dsp:sp modelId="{3D2BA5B4-6807-4A58-AE2F-2ACDFF61CEBE}">
      <dsp:nvSpPr>
        <dsp:cNvPr id="0" name=""/>
        <dsp:cNvSpPr/>
      </dsp:nvSpPr>
      <dsp:spPr>
        <a:xfrm>
          <a:off x="1944768" y="2555821"/>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UCF</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Enrollment</a:t>
          </a:r>
        </a:p>
      </dsp:txBody>
      <dsp:txXfrm>
        <a:off x="1973079" y="2584132"/>
        <a:ext cx="1355760" cy="9099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01E9C-6080-4EA6-A50F-E3B02033CF68}">
      <dsp:nvSpPr>
        <dsp:cNvPr id="0" name=""/>
        <dsp:cNvSpPr/>
      </dsp:nvSpPr>
      <dsp:spPr>
        <a:xfrm>
          <a:off x="4725"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Middle School Acceleration</a:t>
          </a:r>
        </a:p>
      </dsp:txBody>
      <dsp:txXfrm>
        <a:off x="33036" y="738724"/>
        <a:ext cx="1355760" cy="909977"/>
      </dsp:txXfrm>
    </dsp:sp>
    <dsp:sp modelId="{5B594F94-110A-4AB2-8E95-73A5EB236B56}">
      <dsp:nvSpPr>
        <dsp:cNvPr id="0" name=""/>
        <dsp:cNvSpPr/>
      </dsp:nvSpPr>
      <dsp:spPr>
        <a:xfrm>
          <a:off x="1558346" y="1018578"/>
          <a:ext cx="299425"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58346" y="1088632"/>
        <a:ext cx="209598" cy="210162"/>
      </dsp:txXfrm>
    </dsp:sp>
    <dsp:sp modelId="{2FC8CB1B-DF0E-4C3D-81D5-C8E4FEC1C4A7}">
      <dsp:nvSpPr>
        <dsp:cNvPr id="0" name=""/>
        <dsp:cNvSpPr/>
      </dsp:nvSpPr>
      <dsp:spPr>
        <a:xfrm>
          <a:off x="1982061"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High    School Acceleration</a:t>
          </a:r>
        </a:p>
      </dsp:txBody>
      <dsp:txXfrm>
        <a:off x="2010372" y="738724"/>
        <a:ext cx="1355760" cy="909977"/>
      </dsp:txXfrm>
    </dsp:sp>
    <dsp:sp modelId="{191DA56F-AD5D-4D29-8518-D42D21F74B6A}">
      <dsp:nvSpPr>
        <dsp:cNvPr id="0" name=""/>
        <dsp:cNvSpPr/>
      </dsp:nvSpPr>
      <dsp:spPr>
        <a:xfrm>
          <a:off x="3535682" y="1018578"/>
          <a:ext cx="299425" cy="3502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35682" y="1088632"/>
        <a:ext cx="209598" cy="210162"/>
      </dsp:txXfrm>
    </dsp:sp>
    <dsp:sp modelId="{3D2BA5B4-6807-4A58-AE2F-2ACDFF61CEBE}">
      <dsp:nvSpPr>
        <dsp:cNvPr id="0" name=""/>
        <dsp:cNvSpPr/>
      </dsp:nvSpPr>
      <dsp:spPr>
        <a:xfrm>
          <a:off x="3959397" y="710413"/>
          <a:ext cx="1412382" cy="966599"/>
        </a:xfrm>
        <a:prstGeom prst="roundRect">
          <a:avLst>
            <a:gd name="adj" fmla="val 10000"/>
          </a:avLst>
        </a:prstGeom>
        <a:solidFill>
          <a:schemeClr val="bg1"/>
        </a:solidFill>
        <a:ln w="38100" cap="flat" cmpd="sng" algn="ctr">
          <a:solidFill>
            <a:srgbClr val="BF31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Dual Enrollment   Acceleration</a:t>
          </a:r>
        </a:p>
      </dsp:txBody>
      <dsp:txXfrm>
        <a:off x="3987708" y="738724"/>
        <a:ext cx="1355760" cy="9099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803B7-0B7C-4A92-B8FB-4DB5BEB5FAE7}"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96549-40A2-42E9-8096-E552FC479A1D}" type="slidenum">
              <a:rPr lang="en-US" smtClean="0"/>
              <a:t>‹#›</a:t>
            </a:fld>
            <a:endParaRPr lang="en-US"/>
          </a:p>
        </p:txBody>
      </p:sp>
    </p:spTree>
    <p:extLst>
      <p:ext uri="{BB962C8B-B14F-4D97-AF65-F5344CB8AC3E}">
        <p14:creationId xmlns:p14="http://schemas.microsoft.com/office/powerpoint/2010/main" val="80582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D32A-B13C-4F1C-909F-8366638F9914}" type="slidenum">
              <a:rPr lang="en-US" smtClean="0"/>
              <a:t>2</a:t>
            </a:fld>
            <a:endParaRPr lang="en-US" dirty="0"/>
          </a:p>
        </p:txBody>
      </p:sp>
    </p:spTree>
    <p:extLst>
      <p:ext uri="{BB962C8B-B14F-4D97-AF65-F5344CB8AC3E}">
        <p14:creationId xmlns:p14="http://schemas.microsoft.com/office/powerpoint/2010/main" val="675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a275fba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a275fb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a275fba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a275fb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8895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a275fba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a275fb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067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a275fba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a275fb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211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D32A-B13C-4F1C-909F-8366638F9914}" type="slidenum">
              <a:rPr lang="en-US" smtClean="0"/>
              <a:t>3</a:t>
            </a:fld>
            <a:endParaRPr lang="en-US" dirty="0"/>
          </a:p>
        </p:txBody>
      </p:sp>
    </p:spTree>
    <p:extLst>
      <p:ext uri="{BB962C8B-B14F-4D97-AF65-F5344CB8AC3E}">
        <p14:creationId xmlns:p14="http://schemas.microsoft.com/office/powerpoint/2010/main" val="242115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D32A-B13C-4F1C-909F-8366638F9914}" type="slidenum">
              <a:rPr lang="en-US" smtClean="0"/>
              <a:t>4</a:t>
            </a:fld>
            <a:endParaRPr lang="en-US" dirty="0"/>
          </a:p>
        </p:txBody>
      </p:sp>
    </p:spTree>
    <p:extLst>
      <p:ext uri="{BB962C8B-B14F-4D97-AF65-F5344CB8AC3E}">
        <p14:creationId xmlns:p14="http://schemas.microsoft.com/office/powerpoint/2010/main" val="215803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D32A-B13C-4F1C-909F-8366638F9914}" type="slidenum">
              <a:rPr lang="en-US" smtClean="0"/>
              <a:t>5</a:t>
            </a:fld>
            <a:endParaRPr lang="en-US" dirty="0"/>
          </a:p>
        </p:txBody>
      </p:sp>
    </p:spTree>
    <p:extLst>
      <p:ext uri="{BB962C8B-B14F-4D97-AF65-F5344CB8AC3E}">
        <p14:creationId xmlns:p14="http://schemas.microsoft.com/office/powerpoint/2010/main" val="217670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D32A-B13C-4F1C-909F-8366638F9914}" type="slidenum">
              <a:rPr lang="en-US" smtClean="0"/>
              <a:t>6</a:t>
            </a:fld>
            <a:endParaRPr lang="en-US" dirty="0"/>
          </a:p>
        </p:txBody>
      </p:sp>
    </p:spTree>
    <p:extLst>
      <p:ext uri="{BB962C8B-B14F-4D97-AF65-F5344CB8AC3E}">
        <p14:creationId xmlns:p14="http://schemas.microsoft.com/office/powerpoint/2010/main" val="351922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D32A-B13C-4F1C-909F-8366638F9914}" type="slidenum">
              <a:rPr lang="en-US" smtClean="0"/>
              <a:t>7</a:t>
            </a:fld>
            <a:endParaRPr lang="en-US" dirty="0"/>
          </a:p>
        </p:txBody>
      </p:sp>
    </p:spTree>
    <p:extLst>
      <p:ext uri="{BB962C8B-B14F-4D97-AF65-F5344CB8AC3E}">
        <p14:creationId xmlns:p14="http://schemas.microsoft.com/office/powerpoint/2010/main" val="207837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D32A-B13C-4F1C-909F-8366638F9914}" type="slidenum">
              <a:rPr lang="en-US" smtClean="0"/>
              <a:t>8</a:t>
            </a:fld>
            <a:endParaRPr lang="en-US" dirty="0"/>
          </a:p>
        </p:txBody>
      </p:sp>
    </p:spTree>
    <p:extLst>
      <p:ext uri="{BB962C8B-B14F-4D97-AF65-F5344CB8AC3E}">
        <p14:creationId xmlns:p14="http://schemas.microsoft.com/office/powerpoint/2010/main" val="246981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D32A-B13C-4F1C-909F-8366638F9914}" type="slidenum">
              <a:rPr lang="en-US" smtClean="0"/>
              <a:t>9</a:t>
            </a:fld>
            <a:endParaRPr lang="en-US" dirty="0"/>
          </a:p>
        </p:txBody>
      </p:sp>
    </p:spTree>
    <p:extLst>
      <p:ext uri="{BB962C8B-B14F-4D97-AF65-F5344CB8AC3E}">
        <p14:creationId xmlns:p14="http://schemas.microsoft.com/office/powerpoint/2010/main" val="414905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D32A-B13C-4F1C-909F-8366638F9914}" type="slidenum">
              <a:rPr lang="en-US" smtClean="0"/>
              <a:t>10</a:t>
            </a:fld>
            <a:endParaRPr lang="en-US" dirty="0"/>
          </a:p>
        </p:txBody>
      </p:sp>
    </p:spTree>
    <p:extLst>
      <p:ext uri="{BB962C8B-B14F-4D97-AF65-F5344CB8AC3E}">
        <p14:creationId xmlns:p14="http://schemas.microsoft.com/office/powerpoint/2010/main" val="77142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B89F8-EE76-4697-920B-C9EA509BDBDD}" type="datetimeFigureOut">
              <a:rPr lang="en-US" smtClean="0"/>
              <a:t>9/21/2023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CA1DFD-C665-41DC-96AF-9604277B4D2F}" type="slidenum">
              <a:rPr lang="en-US" smtClean="0"/>
              <a:t>‹#›</a:t>
            </a:fld>
            <a:endParaRPr lang="en-US" dirty="0"/>
          </a:p>
        </p:txBody>
      </p:sp>
    </p:spTree>
    <p:extLst>
      <p:ext uri="{BB962C8B-B14F-4D97-AF65-F5344CB8AC3E}">
        <p14:creationId xmlns:p14="http://schemas.microsoft.com/office/powerpoint/2010/main" val="259777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195633" y="6385519"/>
            <a:ext cx="4036400" cy="305600"/>
          </a:xfrm>
          <a:prstGeom prst="rect">
            <a:avLst/>
          </a:prstGeom>
        </p:spPr>
        <p:txBody>
          <a:bodyPr spcFirstLastPara="1" wrap="square" lIns="91425" tIns="0" rIns="91425" bIns="0" anchor="ctr" anchorCtr="0">
            <a:noAutofit/>
          </a:bodyPr>
          <a:lstStyle>
            <a:lvl1pPr lvl="0" rtl="0">
              <a:spcBef>
                <a:spcPts val="0"/>
              </a:spcBef>
              <a:spcAft>
                <a:spcPts val="0"/>
              </a:spcAft>
              <a:buSzPts val="800"/>
              <a:buFont typeface="Josefin Sans"/>
              <a:buNone/>
              <a:defRPr sz="1067" b="1">
                <a:latin typeface="Josefin Sans"/>
                <a:ea typeface="Josefin Sans"/>
                <a:cs typeface="Josefin Sans"/>
                <a:sym typeface="Josefin Sans"/>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5" name="Google Shape;45;p7"/>
          <p:cNvSpPr txBox="1">
            <a:spLocks noGrp="1"/>
          </p:cNvSpPr>
          <p:nvPr>
            <p:ph type="title" idx="2" hasCustomPrompt="1"/>
          </p:nvPr>
        </p:nvSpPr>
        <p:spPr>
          <a:xfrm>
            <a:off x="195633" y="6293133"/>
            <a:ext cx="2252000" cy="214000"/>
          </a:xfrm>
          <a:prstGeom prst="rect">
            <a:avLst/>
          </a:prstGeom>
        </p:spPr>
        <p:txBody>
          <a:bodyPr spcFirstLastPara="1" wrap="square" lIns="91425" tIns="0" rIns="91425" bIns="0" anchor="b" anchorCtr="0">
            <a:noAutofit/>
          </a:bodyPr>
          <a:lstStyle>
            <a:lvl1pPr lvl="0" rtl="0">
              <a:spcBef>
                <a:spcPts val="0"/>
              </a:spcBef>
              <a:spcAft>
                <a:spcPts val="0"/>
              </a:spcAft>
              <a:buClr>
                <a:schemeClr val="accent1"/>
              </a:buClr>
              <a:buSzPts val="1900"/>
              <a:buFont typeface="Josefin Sans"/>
              <a:buNone/>
              <a:defRPr sz="2533"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sz="5333"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sz="5333"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sz="5333"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sz="5333"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sz="5333"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sz="5333"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sz="5333"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sz="5333" b="1">
                <a:solidFill>
                  <a:srgbClr val="FD0000"/>
                </a:solidFill>
                <a:latin typeface="Josefin Sans"/>
                <a:ea typeface="Josefin Sans"/>
                <a:cs typeface="Josefin Sans"/>
                <a:sym typeface="Josefin Sans"/>
              </a:defRPr>
            </a:lvl9pPr>
          </a:lstStyle>
          <a:p>
            <a:r>
              <a:t>xx%</a:t>
            </a:r>
          </a:p>
        </p:txBody>
      </p:sp>
      <p:cxnSp>
        <p:nvCxnSpPr>
          <p:cNvPr id="46" name="Google Shape;46;p7"/>
          <p:cNvCxnSpPr/>
          <p:nvPr/>
        </p:nvCxnSpPr>
        <p:spPr>
          <a:xfrm rot="10800000">
            <a:off x="321608" y="6145297"/>
            <a:ext cx="1612800" cy="0"/>
          </a:xfrm>
          <a:prstGeom prst="straightConnector1">
            <a:avLst/>
          </a:prstGeom>
          <a:noFill/>
          <a:ln w="9525" cap="flat" cmpd="sng">
            <a:solidFill>
              <a:schemeClr val="accent1"/>
            </a:solidFill>
            <a:prstDash val="solid"/>
            <a:round/>
            <a:headEnd type="none" w="med" len="med"/>
            <a:tailEnd type="none" w="med" len="med"/>
          </a:ln>
        </p:spPr>
      </p:cxnSp>
      <p:sp>
        <p:nvSpPr>
          <p:cNvPr id="47" name="Google Shape;47;p7"/>
          <p:cNvSpPr txBox="1">
            <a:spLocks noGrp="1"/>
          </p:cNvSpPr>
          <p:nvPr>
            <p:ph type="subTitle" idx="1"/>
          </p:nvPr>
        </p:nvSpPr>
        <p:spPr>
          <a:xfrm>
            <a:off x="1880433" y="2303000"/>
            <a:ext cx="7019600" cy="3094800"/>
          </a:xfrm>
          <a:prstGeom prst="rect">
            <a:avLst/>
          </a:prstGeom>
          <a:solidFill>
            <a:schemeClr val="lt1"/>
          </a:solidFill>
          <a:ln>
            <a:noFill/>
          </a:ln>
        </p:spPr>
        <p:txBody>
          <a:bodyPr spcFirstLastPara="1" wrap="square" lIns="91425" tIns="182875" rIns="91425" bIns="0" anchor="ctr" anchorCtr="0">
            <a:noAutofit/>
          </a:bodyPr>
          <a:lstStyle>
            <a:lvl1pPr lvl="0" rtl="0">
              <a:lnSpc>
                <a:spcPct val="100000"/>
              </a:lnSpc>
              <a:spcBef>
                <a:spcPts val="0"/>
              </a:spcBef>
              <a:spcAft>
                <a:spcPts val="0"/>
              </a:spcAft>
              <a:buClr>
                <a:schemeClr val="dk1"/>
              </a:buClr>
              <a:buSzPts val="1600"/>
              <a:buFont typeface="Josefin Sans Light"/>
              <a:buChar char="●"/>
              <a:defRPr sz="1867">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48" name="Google Shape;48;p7"/>
          <p:cNvSpPr txBox="1">
            <a:spLocks noGrp="1"/>
          </p:cNvSpPr>
          <p:nvPr>
            <p:ph type="title" idx="3"/>
          </p:nvPr>
        </p:nvSpPr>
        <p:spPr>
          <a:xfrm>
            <a:off x="950967" y="635367"/>
            <a:ext cx="928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9" name="Google Shape;49;p7"/>
          <p:cNvCxnSpPr/>
          <p:nvPr/>
        </p:nvCxnSpPr>
        <p:spPr>
          <a:xfrm>
            <a:off x="8641467" y="6146600"/>
            <a:ext cx="3392000" cy="0"/>
          </a:xfrm>
          <a:prstGeom prst="straightConnector1">
            <a:avLst/>
          </a:prstGeom>
          <a:noFill/>
          <a:ln w="9525" cap="flat" cmpd="sng">
            <a:solidFill>
              <a:schemeClr val="accent1"/>
            </a:solidFill>
            <a:prstDash val="solid"/>
            <a:round/>
            <a:headEnd type="none" w="med" len="med"/>
            <a:tailEnd type="none" w="med" len="med"/>
          </a:ln>
        </p:spPr>
      </p:cxnSp>
      <p:sp>
        <p:nvSpPr>
          <p:cNvPr id="50" name="Google Shape;50;p7"/>
          <p:cNvSpPr txBox="1"/>
          <p:nvPr/>
        </p:nvSpPr>
        <p:spPr>
          <a:xfrm>
            <a:off x="11253200" y="6146600"/>
            <a:ext cx="780400" cy="5248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467" b="1">
                <a:solidFill>
                  <a:schemeClr val="accent1"/>
                </a:solidFill>
                <a:latin typeface="Josefin Sans"/>
                <a:ea typeface="Josefin Sans"/>
                <a:cs typeface="Josefin Sans"/>
                <a:sym typeface="Josefin Sans"/>
              </a:rPr>
              <a:pPr marL="0" lvl="0" indent="0" algn="r" rtl="0">
                <a:spcBef>
                  <a:spcPts val="0"/>
                </a:spcBef>
                <a:spcAft>
                  <a:spcPts val="0"/>
                </a:spcAft>
                <a:buNone/>
              </a:pPr>
              <a:t>‹#›</a:t>
            </a:fld>
            <a:endParaRPr sz="1467" b="1">
              <a:solidFill>
                <a:schemeClr val="accent1"/>
              </a:solidFill>
              <a:latin typeface="Josefin Sans"/>
              <a:ea typeface="Josefin Sans"/>
              <a:cs typeface="Josefin Sans"/>
              <a:sym typeface="Josefin Sans"/>
            </a:endParaRPr>
          </a:p>
        </p:txBody>
      </p:sp>
    </p:spTree>
    <p:extLst>
      <p:ext uri="{BB962C8B-B14F-4D97-AF65-F5344CB8AC3E}">
        <p14:creationId xmlns:p14="http://schemas.microsoft.com/office/powerpoint/2010/main" val="2654779828"/>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B89F8-EE76-4697-920B-C9EA509BDBDD}" type="datetimeFigureOut">
              <a:rPr lang="en-US" smtClean="0"/>
              <a:t>9/21/2023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A1DFD-C665-41DC-96AF-9604277B4D2F}" type="slidenum">
              <a:rPr lang="en-US" smtClean="0"/>
              <a:t>‹#›</a:t>
            </a:fld>
            <a:endParaRPr lang="en-US" dirty="0"/>
          </a:p>
        </p:txBody>
      </p:sp>
    </p:spTree>
    <p:extLst>
      <p:ext uri="{BB962C8B-B14F-4D97-AF65-F5344CB8AC3E}">
        <p14:creationId xmlns:p14="http://schemas.microsoft.com/office/powerpoint/2010/main" val="319122905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image" Target="../media/image7.svg"/><Relationship Id="rId3" Type="http://schemas.openxmlformats.org/officeDocument/2006/relationships/image" Target="../media/image2.png"/><Relationship Id="rId21" Type="http://schemas.openxmlformats.org/officeDocument/2006/relationships/image" Target="../media/image10.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Layout" Target="../diagrams/layout2.xml"/><Relationship Id="rId24" Type="http://schemas.openxmlformats.org/officeDocument/2006/relationships/image" Target="../media/image13.png"/><Relationship Id="rId5" Type="http://schemas.openxmlformats.org/officeDocument/2006/relationships/diagramData" Target="../diagrams/data1.xm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diagramData" Target="../diagrams/data2.xml"/><Relationship Id="rId19" Type="http://schemas.openxmlformats.org/officeDocument/2006/relationships/image" Target="../media/image8.png"/><Relationship Id="rId4" Type="http://schemas.openxmlformats.org/officeDocument/2006/relationships/image" Target="../media/image3.svg"/><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image" Target="../media/image7.svg"/><Relationship Id="rId3" Type="http://schemas.openxmlformats.org/officeDocument/2006/relationships/image" Target="../media/image2.png"/><Relationship Id="rId21" Type="http://schemas.openxmlformats.org/officeDocument/2006/relationships/image" Target="../media/image10.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image" Target="../media/image4.png"/><Relationship Id="rId23" Type="http://schemas.openxmlformats.org/officeDocument/2006/relationships/image" Target="../media/image15.png"/><Relationship Id="rId10" Type="http://schemas.openxmlformats.org/officeDocument/2006/relationships/diagramData" Target="../diagrams/data4.xml"/><Relationship Id="rId19" Type="http://schemas.openxmlformats.org/officeDocument/2006/relationships/image" Target="../media/image8.png"/><Relationship Id="rId4" Type="http://schemas.openxmlformats.org/officeDocument/2006/relationships/image" Target="../media/image3.svg"/><Relationship Id="rId9" Type="http://schemas.microsoft.com/office/2007/relationships/diagramDrawing" Target="../diagrams/drawing3.xml"/><Relationship Id="rId14" Type="http://schemas.microsoft.com/office/2007/relationships/diagramDrawing" Target="../diagrams/drawing4.xml"/><Relationship Id="rId22"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18" Type="http://schemas.openxmlformats.org/officeDocument/2006/relationships/image" Target="../media/image7.svg"/><Relationship Id="rId3" Type="http://schemas.openxmlformats.org/officeDocument/2006/relationships/image" Target="../media/image2.png"/><Relationship Id="rId21" Type="http://schemas.openxmlformats.org/officeDocument/2006/relationships/image" Target="../media/image10.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17" Type="http://schemas.openxmlformats.org/officeDocument/2006/relationships/image" Target="../media/image6.png"/><Relationship Id="rId2" Type="http://schemas.openxmlformats.org/officeDocument/2006/relationships/notesSlide" Target="../notesSlides/notesSlide4.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5" Type="http://schemas.openxmlformats.org/officeDocument/2006/relationships/image" Target="../media/image4.png"/><Relationship Id="rId23" Type="http://schemas.openxmlformats.org/officeDocument/2006/relationships/image" Target="../media/image16.png"/><Relationship Id="rId10" Type="http://schemas.openxmlformats.org/officeDocument/2006/relationships/diagramData" Target="../diagrams/data6.xml"/><Relationship Id="rId19" Type="http://schemas.openxmlformats.org/officeDocument/2006/relationships/image" Target="../media/image8.png"/><Relationship Id="rId4" Type="http://schemas.openxmlformats.org/officeDocument/2006/relationships/image" Target="../media/image3.svg"/><Relationship Id="rId9" Type="http://schemas.microsoft.com/office/2007/relationships/diagramDrawing" Target="../diagrams/drawing5.xml"/><Relationship Id="rId14" Type="http://schemas.microsoft.com/office/2007/relationships/diagramDrawing" Target="../diagrams/drawing6.xml"/><Relationship Id="rId22"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18" Type="http://schemas.openxmlformats.org/officeDocument/2006/relationships/image" Target="../media/image7.svg"/><Relationship Id="rId26" Type="http://schemas.openxmlformats.org/officeDocument/2006/relationships/image" Target="../media/image21.png"/><Relationship Id="rId3" Type="http://schemas.openxmlformats.org/officeDocument/2006/relationships/image" Target="../media/image2.png"/><Relationship Id="rId21" Type="http://schemas.openxmlformats.org/officeDocument/2006/relationships/image" Target="../media/image10.png"/><Relationship Id="rId7" Type="http://schemas.openxmlformats.org/officeDocument/2006/relationships/diagramQuickStyle" Target="../diagrams/quickStyle7.xml"/><Relationship Id="rId12" Type="http://schemas.openxmlformats.org/officeDocument/2006/relationships/diagramQuickStyle" Target="../diagrams/quickStyle8.xml"/><Relationship Id="rId17" Type="http://schemas.openxmlformats.org/officeDocument/2006/relationships/image" Target="../media/image6.png"/><Relationship Id="rId25"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diagramLayout" Target="../diagrams/layout7.xml"/><Relationship Id="rId11" Type="http://schemas.openxmlformats.org/officeDocument/2006/relationships/diagramLayout" Target="../diagrams/layout8.xml"/><Relationship Id="rId24" Type="http://schemas.openxmlformats.org/officeDocument/2006/relationships/image" Target="../media/image19.png"/><Relationship Id="rId5" Type="http://schemas.openxmlformats.org/officeDocument/2006/relationships/diagramData" Target="../diagrams/data7.xml"/><Relationship Id="rId15" Type="http://schemas.openxmlformats.org/officeDocument/2006/relationships/image" Target="../media/image4.png"/><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diagramData" Target="../diagrams/data8.xml"/><Relationship Id="rId19" Type="http://schemas.openxmlformats.org/officeDocument/2006/relationships/image" Target="../media/image8.png"/><Relationship Id="rId4" Type="http://schemas.openxmlformats.org/officeDocument/2006/relationships/image" Target="../media/image3.svg"/><Relationship Id="rId9" Type="http://schemas.microsoft.com/office/2007/relationships/diagramDrawing" Target="../diagrams/drawing7.xml"/><Relationship Id="rId14" Type="http://schemas.microsoft.com/office/2007/relationships/diagramDrawing" Target="../diagrams/drawing8.xml"/><Relationship Id="rId22" Type="http://schemas.openxmlformats.org/officeDocument/2006/relationships/image" Target="../media/image11.svg"/><Relationship Id="rId27"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2.png"/><Relationship Id="rId18" Type="http://schemas.openxmlformats.org/officeDocument/2006/relationships/image" Target="../media/image11.sv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openxmlformats.org/officeDocument/2006/relationships/image" Target="../media/image10.png"/><Relationship Id="rId2" Type="http://schemas.openxmlformats.org/officeDocument/2006/relationships/notesSlide" Target="../notesSlides/notesSlide7.xml"/><Relationship Id="rId16"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image" Target="../media/image8.png"/><Relationship Id="rId10" Type="http://schemas.openxmlformats.org/officeDocument/2006/relationships/diagramQuickStyle" Target="../diagrams/quickStyle10.xml"/><Relationship Id="rId19" Type="http://schemas.openxmlformats.org/officeDocument/2006/relationships/image" Target="../media/image24.png"/><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9A3FAD-A7C8-7E5A-FBDB-6BA4E1E41211}"/>
              </a:ext>
            </a:extLst>
          </p:cNvPr>
          <p:cNvSpPr txBox="1"/>
          <p:nvPr/>
        </p:nvSpPr>
        <p:spPr>
          <a:xfrm>
            <a:off x="-3345" y="-2236"/>
            <a:ext cx="12195345" cy="707886"/>
          </a:xfrm>
          <a:prstGeom prst="rect">
            <a:avLst/>
          </a:prstGeom>
          <a:solidFill>
            <a:srgbClr val="BF311A"/>
          </a:solidFill>
        </p:spPr>
        <p:txBody>
          <a:bodyPr wrap="square" rtlCol="0">
            <a:spAutoFit/>
          </a:bodyPr>
          <a:lstStyle/>
          <a:p>
            <a:pPr algn="ctr"/>
            <a:endParaRPr lang="en-US" sz="2000" b="1" spc="-5" dirty="0">
              <a:solidFill>
                <a:schemeClr val="bg1"/>
              </a:solidFill>
              <a:latin typeface="Tenorite" panose="00000500000000000000" pitchFamily="2" charset="0"/>
              <a:cs typeface="Sitka Display"/>
            </a:endParaRPr>
          </a:p>
          <a:p>
            <a:pPr algn="ctr"/>
            <a:endParaRPr lang="en-US" sz="2000" b="1" spc="-5" dirty="0">
              <a:solidFill>
                <a:schemeClr val="bg1"/>
              </a:solidFill>
              <a:latin typeface="Tenorite" panose="00000500000000000000" pitchFamily="2" charset="0"/>
              <a:cs typeface="Sitka Display"/>
            </a:endParaRPr>
          </a:p>
        </p:txBody>
      </p:sp>
      <p:sp>
        <p:nvSpPr>
          <p:cNvPr id="5" name="TextBox 4">
            <a:extLst>
              <a:ext uri="{FF2B5EF4-FFF2-40B4-BE49-F238E27FC236}">
                <a16:creationId xmlns:a16="http://schemas.microsoft.com/office/drawing/2014/main" id="{3D6FA002-DAC7-9620-EC8B-33EC5AF5BDF5}"/>
              </a:ext>
            </a:extLst>
          </p:cNvPr>
          <p:cNvSpPr txBox="1"/>
          <p:nvPr/>
        </p:nvSpPr>
        <p:spPr>
          <a:xfrm>
            <a:off x="1008284" y="1207057"/>
            <a:ext cx="10172085" cy="4770537"/>
          </a:xfrm>
          <a:prstGeom prst="rect">
            <a:avLst/>
          </a:prstGeom>
          <a:noFill/>
        </p:spPr>
        <p:txBody>
          <a:bodyPr wrap="square" rtlCol="0">
            <a:spAutoFit/>
          </a:bodyPr>
          <a:lstStyle/>
          <a:p>
            <a:pPr algn="ctr"/>
            <a:r>
              <a:rPr lang="en-US" sz="4400" b="1" dirty="0">
                <a:solidFill>
                  <a:srgbClr val="19200E"/>
                </a:solidFill>
                <a:latin typeface="Tenorite" panose="00000500000000000000" pitchFamily="2" charset="0"/>
              </a:rPr>
              <a:t>How CFEED Research Helped Shape</a:t>
            </a:r>
          </a:p>
          <a:p>
            <a:pPr algn="ctr"/>
            <a:r>
              <a:rPr lang="en-US" sz="4400" b="1" dirty="0">
                <a:solidFill>
                  <a:srgbClr val="19200E"/>
                </a:solidFill>
                <a:latin typeface="Tenorite" panose="00000500000000000000" pitchFamily="2" charset="0"/>
              </a:rPr>
              <a:t>the Osceola Prosper Program</a:t>
            </a:r>
          </a:p>
          <a:p>
            <a:pPr algn="ctr"/>
            <a:endParaRPr lang="en-US" sz="4400" b="1" dirty="0">
              <a:solidFill>
                <a:srgbClr val="19200E"/>
              </a:solidFill>
              <a:latin typeface="Tenorite" panose="00000500000000000000" pitchFamily="2" charset="0"/>
            </a:endParaRPr>
          </a:p>
          <a:p>
            <a:pPr algn="ctr"/>
            <a:r>
              <a:rPr lang="en-US" sz="4400" b="1" dirty="0">
                <a:solidFill>
                  <a:srgbClr val="19200E"/>
                </a:solidFill>
                <a:latin typeface="Tenorite" panose="00000500000000000000" pitchFamily="2" charset="0"/>
              </a:rPr>
              <a:t>Ashton Terry</a:t>
            </a:r>
          </a:p>
          <a:p>
            <a:pPr algn="ctr"/>
            <a:r>
              <a:rPr lang="en-US" sz="4400" b="1" dirty="0">
                <a:solidFill>
                  <a:srgbClr val="19200E"/>
                </a:solidFill>
                <a:latin typeface="Tenorite" panose="00000500000000000000" pitchFamily="2" charset="0"/>
              </a:rPr>
              <a:t>Senior Manager</a:t>
            </a:r>
          </a:p>
          <a:p>
            <a:pPr algn="ctr"/>
            <a:r>
              <a:rPr lang="en-US" sz="4400" b="1" dirty="0">
                <a:solidFill>
                  <a:srgbClr val="19200E"/>
                </a:solidFill>
                <a:latin typeface="Tenorite" panose="00000500000000000000" pitchFamily="2" charset="0"/>
              </a:rPr>
              <a:t>The School District of Osceola County, FL</a:t>
            </a:r>
          </a:p>
          <a:p>
            <a:pPr algn="ctr"/>
            <a:endParaRPr lang="en-US" sz="4000" dirty="0">
              <a:solidFill>
                <a:srgbClr val="19200E"/>
              </a:solidFill>
              <a:latin typeface="Tenorite" panose="00000500000000000000" pitchFamily="2" charset="0"/>
            </a:endParaRPr>
          </a:p>
        </p:txBody>
      </p:sp>
      <p:pic>
        <p:nvPicPr>
          <p:cNvPr id="6" name="Picture 5">
            <a:extLst>
              <a:ext uri="{FF2B5EF4-FFF2-40B4-BE49-F238E27FC236}">
                <a16:creationId xmlns:a16="http://schemas.microsoft.com/office/drawing/2014/main" id="{B297A71B-6865-2DA7-7B71-6D1CF26AF125}"/>
              </a:ext>
            </a:extLst>
          </p:cNvPr>
          <p:cNvPicPr>
            <a:picLocks noChangeAspect="1"/>
          </p:cNvPicPr>
          <p:nvPr/>
        </p:nvPicPr>
        <p:blipFill>
          <a:blip r:embed="rId2"/>
          <a:stretch>
            <a:fillRect/>
          </a:stretch>
        </p:blipFill>
        <p:spPr>
          <a:xfrm>
            <a:off x="8070771" y="5903492"/>
            <a:ext cx="4121229" cy="954508"/>
          </a:xfrm>
          <a:prstGeom prst="rect">
            <a:avLst/>
          </a:prstGeom>
        </p:spPr>
      </p:pic>
    </p:spTree>
    <p:extLst>
      <p:ext uri="{BB962C8B-B14F-4D97-AF65-F5344CB8AC3E}">
        <p14:creationId xmlns:p14="http://schemas.microsoft.com/office/powerpoint/2010/main" val="3821163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1E2ACE6-A2C5-5FC1-1107-9F5849AEBE80}"/>
              </a:ext>
            </a:extLst>
          </p:cNvPr>
          <p:cNvGrpSpPr/>
          <p:nvPr/>
        </p:nvGrpSpPr>
        <p:grpSpPr>
          <a:xfrm>
            <a:off x="7567731" y="473691"/>
            <a:ext cx="3982395" cy="830611"/>
            <a:chOff x="7159933" y="710181"/>
            <a:chExt cx="4444416" cy="989113"/>
          </a:xfrm>
        </p:grpSpPr>
        <p:pic>
          <p:nvPicPr>
            <p:cNvPr id="17" name="Picture 16">
              <a:extLst>
                <a:ext uri="{FF2B5EF4-FFF2-40B4-BE49-F238E27FC236}">
                  <a16:creationId xmlns:a16="http://schemas.microsoft.com/office/drawing/2014/main" id="{69698AB6-9C73-A97D-A7D2-4FFE3F3F32FD}"/>
                </a:ext>
              </a:extLst>
            </p:cNvPr>
            <p:cNvPicPr>
              <a:picLocks noChangeAspect="1"/>
            </p:cNvPicPr>
            <p:nvPr/>
          </p:nvPicPr>
          <p:blipFill>
            <a:blip r:embed="rId3"/>
            <a:stretch>
              <a:fillRect/>
            </a:stretch>
          </p:blipFill>
          <p:spPr>
            <a:xfrm>
              <a:off x="7159933" y="710181"/>
              <a:ext cx="1044268" cy="989113"/>
            </a:xfrm>
            <a:prstGeom prst="rect">
              <a:avLst/>
            </a:prstGeom>
          </p:spPr>
        </p:pic>
        <p:pic>
          <p:nvPicPr>
            <p:cNvPr id="18" name="Graphic 17" descr="Circle with left arrow with solid fill">
              <a:extLst>
                <a:ext uri="{FF2B5EF4-FFF2-40B4-BE49-F238E27FC236}">
                  <a16:creationId xmlns:a16="http://schemas.microsoft.com/office/drawing/2014/main" id="{1242FA4F-9ADB-DDE1-6178-2C46FF9B21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222513" y="1015805"/>
              <a:ext cx="411159" cy="411159"/>
            </a:xfrm>
            <a:prstGeom prst="rect">
              <a:avLst/>
            </a:prstGeom>
          </p:spPr>
        </p:pic>
        <p:pic>
          <p:nvPicPr>
            <p:cNvPr id="19" name="Picture 18">
              <a:extLst>
                <a:ext uri="{FF2B5EF4-FFF2-40B4-BE49-F238E27FC236}">
                  <a16:creationId xmlns:a16="http://schemas.microsoft.com/office/drawing/2014/main" id="{38E22C11-7858-747E-44A9-ECF9A7D5C679}"/>
                </a:ext>
              </a:extLst>
            </p:cNvPr>
            <p:cNvPicPr>
              <a:picLocks noChangeAspect="1"/>
            </p:cNvPicPr>
            <p:nvPr/>
          </p:nvPicPr>
          <p:blipFill>
            <a:blip r:embed="rId6"/>
            <a:stretch>
              <a:fillRect/>
            </a:stretch>
          </p:blipFill>
          <p:spPr>
            <a:xfrm>
              <a:off x="8744481" y="973906"/>
              <a:ext cx="2859868" cy="461664"/>
            </a:xfrm>
            <a:prstGeom prst="rect">
              <a:avLst/>
            </a:prstGeom>
          </p:spPr>
        </p:pic>
      </p:grpSp>
      <p:grpSp>
        <p:nvGrpSpPr>
          <p:cNvPr id="4" name="Group 3"/>
          <p:cNvGrpSpPr/>
          <p:nvPr/>
        </p:nvGrpSpPr>
        <p:grpSpPr>
          <a:xfrm>
            <a:off x="647375" y="652504"/>
            <a:ext cx="6271274" cy="314523"/>
            <a:chOff x="0" y="927735"/>
            <a:chExt cx="5934075" cy="332740"/>
          </a:xfrm>
          <a:solidFill>
            <a:srgbClr val="9FAFB3"/>
          </a:solidFill>
        </p:grpSpPr>
        <p:cxnSp>
          <p:nvCxnSpPr>
            <p:cNvPr id="5" name="Straight Connector 4"/>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448" y="927735"/>
              <a:ext cx="1752300"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Osceola Prosper</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3" name="Rectangle 11"/>
          <p:cNvSpPr>
            <a:spLocks noChangeArrowheads="1"/>
          </p:cNvSpPr>
          <p:nvPr/>
        </p:nvSpPr>
        <p:spPr bwMode="auto">
          <a:xfrm>
            <a:off x="152400" y="152400"/>
            <a:ext cx="11179988" cy="4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2" name="TextBox 21">
            <a:extLst>
              <a:ext uri="{FF2B5EF4-FFF2-40B4-BE49-F238E27FC236}">
                <a16:creationId xmlns:a16="http://schemas.microsoft.com/office/drawing/2014/main" id="{C5ACBBBC-1F80-4657-A454-A7A44778C1D2}"/>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graphicFrame>
        <p:nvGraphicFramePr>
          <p:cNvPr id="2" name="Table 1">
            <a:extLst>
              <a:ext uri="{FF2B5EF4-FFF2-40B4-BE49-F238E27FC236}">
                <a16:creationId xmlns:a16="http://schemas.microsoft.com/office/drawing/2014/main" id="{9671E2C2-BB9B-BCA2-26FB-787B34AE5B66}"/>
              </a:ext>
            </a:extLst>
          </p:cNvPr>
          <p:cNvGraphicFramePr>
            <a:graphicFrameLocks noGrp="1"/>
          </p:cNvGraphicFramePr>
          <p:nvPr>
            <p:extLst>
              <p:ext uri="{D42A27DB-BD31-4B8C-83A1-F6EECF244321}">
                <p14:modId xmlns:p14="http://schemas.microsoft.com/office/powerpoint/2010/main" val="1463797313"/>
              </p:ext>
            </p:extLst>
          </p:nvPr>
        </p:nvGraphicFramePr>
        <p:xfrm>
          <a:off x="7116349" y="4040883"/>
          <a:ext cx="2519928" cy="2535555"/>
        </p:xfrm>
        <a:graphic>
          <a:graphicData uri="http://schemas.openxmlformats.org/drawingml/2006/table">
            <a:tbl>
              <a:tblPr/>
              <a:tblGrid>
                <a:gridCol w="1383794">
                  <a:extLst>
                    <a:ext uri="{9D8B030D-6E8A-4147-A177-3AD203B41FA5}">
                      <a16:colId xmlns:a16="http://schemas.microsoft.com/office/drawing/2014/main" val="3894399735"/>
                    </a:ext>
                  </a:extLst>
                </a:gridCol>
                <a:gridCol w="1136134">
                  <a:extLst>
                    <a:ext uri="{9D8B030D-6E8A-4147-A177-3AD203B41FA5}">
                      <a16:colId xmlns:a16="http://schemas.microsoft.com/office/drawing/2014/main" val="377521489"/>
                    </a:ext>
                  </a:extLst>
                </a:gridCol>
              </a:tblGrid>
              <a:tr h="275148">
                <a:tc>
                  <a:txBody>
                    <a:bodyPr/>
                    <a:lstStyle/>
                    <a:p>
                      <a:pPr algn="ctr" fontAlgn="b"/>
                      <a:r>
                        <a:rPr lang="en-US" sz="1800" b="1" i="0" u="none" strike="noStrike" dirty="0">
                          <a:solidFill>
                            <a:srgbClr val="FFFFFF"/>
                          </a:solidFill>
                          <a:effectLst/>
                          <a:latin typeface="Tenorite" panose="00000500000000000000" pitchFamily="2" charset="0"/>
                        </a:rPr>
                        <a:t>Graduation</a:t>
                      </a:r>
                    </a:p>
                    <a:p>
                      <a:pPr algn="ctr" fontAlgn="b"/>
                      <a:r>
                        <a:rPr lang="en-US" sz="1800" b="1" i="0" u="none" strike="noStrike" dirty="0">
                          <a:solidFill>
                            <a:srgbClr val="FFFFFF"/>
                          </a:solidFill>
                          <a:effectLst/>
                          <a:latin typeface="Tenorite" panose="00000500000000000000" pitchFamily="2" charset="0"/>
                        </a:rPr>
                        <a:t>Progression Group</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800" b="1" i="0" u="none" strike="noStrike" dirty="0">
                          <a:solidFill>
                            <a:srgbClr val="FFFFFF"/>
                          </a:solidFill>
                          <a:effectLst/>
                          <a:latin typeface="Tenorite" panose="00000500000000000000" pitchFamily="2" charset="0"/>
                        </a:rPr>
                        <a:t>2019</a:t>
                      </a:r>
                    </a:p>
                    <a:p>
                      <a:pPr algn="ctr" fontAlgn="b"/>
                      <a:r>
                        <a:rPr lang="en-US" sz="1800" b="1" i="0" u="none" strike="noStrike" dirty="0">
                          <a:solidFill>
                            <a:srgbClr val="FFFFFF"/>
                          </a:solidFill>
                          <a:effectLst/>
                          <a:latin typeface="Tenorite" panose="00000500000000000000" pitchFamily="2" charset="0"/>
                        </a:rPr>
                        <a:t>Student Count</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156947448"/>
                  </a:ext>
                </a:extLst>
              </a:tr>
              <a:tr h="275148">
                <a:tc>
                  <a:txBody>
                    <a:bodyPr/>
                    <a:lstStyle/>
                    <a:p>
                      <a:pPr algn="ctr" fontAlgn="b"/>
                      <a:r>
                        <a:rPr lang="en-US" sz="1800" b="1" i="0" u="none" strike="noStrike" dirty="0">
                          <a:solidFill>
                            <a:srgbClr val="000000"/>
                          </a:solidFill>
                          <a:effectLst/>
                          <a:latin typeface="Tenorite" panose="00000500000000000000" pitchFamily="2" charset="0"/>
                        </a:rPr>
                        <a:t>0-14 Credits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dirty="0">
                          <a:solidFill>
                            <a:srgbClr val="000000"/>
                          </a:solidFill>
                          <a:effectLst/>
                          <a:latin typeface="Tenorite" panose="00000500000000000000" pitchFamily="2" charset="0"/>
                        </a:rPr>
                        <a:t>5,502</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77138308"/>
                  </a:ext>
                </a:extLst>
              </a:tr>
              <a:tr h="275148">
                <a:tc>
                  <a:txBody>
                    <a:bodyPr/>
                    <a:lstStyle/>
                    <a:p>
                      <a:pPr algn="ctr" fontAlgn="b"/>
                      <a:r>
                        <a:rPr lang="en-US" sz="1800" b="1" i="0" u="none" strike="noStrike" dirty="0">
                          <a:solidFill>
                            <a:srgbClr val="000000"/>
                          </a:solidFill>
                          <a:effectLst/>
                          <a:latin typeface="Tenorite" panose="00000500000000000000" pitchFamily="2" charset="0"/>
                        </a:rPr>
                        <a:t>15-29 Credits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tc>
                  <a:txBody>
                    <a:bodyPr/>
                    <a:lstStyle/>
                    <a:p>
                      <a:pPr algn="ctr" fontAlgn="b"/>
                      <a:r>
                        <a:rPr lang="en-US" sz="1800" b="1" i="0" u="none" strike="noStrike" dirty="0">
                          <a:solidFill>
                            <a:srgbClr val="000000"/>
                          </a:solidFill>
                          <a:effectLst/>
                          <a:latin typeface="Tenorite" panose="00000500000000000000" pitchFamily="2" charset="0"/>
                        </a:rPr>
                        <a:t>4,444</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79137639"/>
                  </a:ext>
                </a:extLst>
              </a:tr>
              <a:tr h="275148">
                <a:tc>
                  <a:txBody>
                    <a:bodyPr/>
                    <a:lstStyle/>
                    <a:p>
                      <a:pPr algn="ctr" fontAlgn="b"/>
                      <a:r>
                        <a:rPr lang="en-US" sz="1800" b="1" i="0" u="none" strike="noStrike" dirty="0">
                          <a:solidFill>
                            <a:srgbClr val="000000"/>
                          </a:solidFill>
                          <a:effectLst/>
                          <a:latin typeface="Tenorite" panose="00000500000000000000" pitchFamily="2" charset="0"/>
                        </a:rPr>
                        <a:t>30-44 Credits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dirty="0">
                          <a:solidFill>
                            <a:srgbClr val="000000"/>
                          </a:solidFill>
                          <a:effectLst/>
                          <a:latin typeface="Tenorite" panose="00000500000000000000" pitchFamily="2" charset="0"/>
                        </a:rPr>
                        <a:t>3,618</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78852623"/>
                  </a:ext>
                </a:extLst>
              </a:tr>
              <a:tr h="275148">
                <a:tc>
                  <a:txBody>
                    <a:bodyPr/>
                    <a:lstStyle/>
                    <a:p>
                      <a:pPr algn="ctr" fontAlgn="b"/>
                      <a:r>
                        <a:rPr lang="en-US" sz="1800" b="1" i="0" u="none" strike="noStrike" dirty="0">
                          <a:solidFill>
                            <a:srgbClr val="000000"/>
                          </a:solidFill>
                          <a:effectLst/>
                          <a:latin typeface="Tenorite" panose="00000500000000000000" pitchFamily="2" charset="0"/>
                        </a:rPr>
                        <a:t>45-59 Credits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tc>
                  <a:txBody>
                    <a:bodyPr/>
                    <a:lstStyle/>
                    <a:p>
                      <a:pPr algn="ctr" fontAlgn="b"/>
                      <a:r>
                        <a:rPr lang="en-US" sz="1800" b="1" i="0" u="none" strike="noStrike" dirty="0">
                          <a:solidFill>
                            <a:srgbClr val="000000"/>
                          </a:solidFill>
                          <a:effectLst/>
                          <a:latin typeface="Tenorite" panose="00000500000000000000" pitchFamily="2" charset="0"/>
                        </a:rPr>
                        <a:t>2,905</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7634286"/>
                  </a:ext>
                </a:extLst>
              </a:tr>
              <a:tr h="275148">
                <a:tc>
                  <a:txBody>
                    <a:bodyPr/>
                    <a:lstStyle/>
                    <a:p>
                      <a:pPr algn="ctr" fontAlgn="b"/>
                      <a:r>
                        <a:rPr lang="en-US" sz="1800" b="1" i="0" u="none" strike="noStrike" dirty="0">
                          <a:solidFill>
                            <a:srgbClr val="000000"/>
                          </a:solidFill>
                          <a:effectLst/>
                          <a:latin typeface="Tenorite" panose="00000500000000000000" pitchFamily="2" charset="0"/>
                        </a:rPr>
                        <a:t>60+ Credits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dirty="0">
                          <a:solidFill>
                            <a:srgbClr val="000000"/>
                          </a:solidFill>
                          <a:effectLst/>
                          <a:latin typeface="Tenorite" panose="00000500000000000000" pitchFamily="2" charset="0"/>
                        </a:rPr>
                        <a:t>2,319</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3912629"/>
                  </a:ext>
                </a:extLst>
              </a:tr>
              <a:tr h="275148">
                <a:tc>
                  <a:txBody>
                    <a:bodyPr/>
                    <a:lstStyle/>
                    <a:p>
                      <a:pPr algn="ctr" fontAlgn="b"/>
                      <a:r>
                        <a:rPr lang="en-US" sz="1800" b="1" i="0" u="none" strike="noStrike" dirty="0">
                          <a:solidFill>
                            <a:srgbClr val="000000"/>
                          </a:solidFill>
                          <a:effectLst/>
                          <a:latin typeface="Tenorite" panose="00000500000000000000" pitchFamily="2" charset="0"/>
                        </a:rPr>
                        <a:t>TOTALS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tc>
                  <a:txBody>
                    <a:bodyPr/>
                    <a:lstStyle/>
                    <a:p>
                      <a:pPr algn="ctr" fontAlgn="b"/>
                      <a:r>
                        <a:rPr lang="en-US" sz="1800" b="1" i="0" u="none" strike="noStrike" dirty="0">
                          <a:solidFill>
                            <a:srgbClr val="000000"/>
                          </a:solidFill>
                          <a:effectLst/>
                          <a:latin typeface="Tenorite" panose="00000500000000000000" pitchFamily="2" charset="0"/>
                        </a:rPr>
                        <a:t>18,788</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0406937"/>
                  </a:ext>
                </a:extLst>
              </a:tr>
            </a:tbl>
          </a:graphicData>
        </a:graphic>
      </p:graphicFrame>
      <p:graphicFrame>
        <p:nvGraphicFramePr>
          <p:cNvPr id="7" name="Table 6">
            <a:extLst>
              <a:ext uri="{FF2B5EF4-FFF2-40B4-BE49-F238E27FC236}">
                <a16:creationId xmlns:a16="http://schemas.microsoft.com/office/drawing/2014/main" id="{7289D3CD-4D77-F7E4-11A1-D37A3E574C35}"/>
              </a:ext>
            </a:extLst>
          </p:cNvPr>
          <p:cNvGraphicFramePr>
            <a:graphicFrameLocks noGrp="1"/>
          </p:cNvGraphicFramePr>
          <p:nvPr>
            <p:extLst>
              <p:ext uri="{D42A27DB-BD31-4B8C-83A1-F6EECF244321}">
                <p14:modId xmlns:p14="http://schemas.microsoft.com/office/powerpoint/2010/main" val="2649430052"/>
              </p:ext>
            </p:extLst>
          </p:nvPr>
        </p:nvGraphicFramePr>
        <p:xfrm>
          <a:off x="9636277" y="4040883"/>
          <a:ext cx="2255101" cy="2535555"/>
        </p:xfrm>
        <a:graphic>
          <a:graphicData uri="http://schemas.openxmlformats.org/drawingml/2006/table">
            <a:tbl>
              <a:tblPr/>
              <a:tblGrid>
                <a:gridCol w="865632">
                  <a:extLst>
                    <a:ext uri="{9D8B030D-6E8A-4147-A177-3AD203B41FA5}">
                      <a16:colId xmlns:a16="http://schemas.microsoft.com/office/drawing/2014/main" val="3894399735"/>
                    </a:ext>
                  </a:extLst>
                </a:gridCol>
                <a:gridCol w="1389469">
                  <a:extLst>
                    <a:ext uri="{9D8B030D-6E8A-4147-A177-3AD203B41FA5}">
                      <a16:colId xmlns:a16="http://schemas.microsoft.com/office/drawing/2014/main" val="377521489"/>
                    </a:ext>
                  </a:extLst>
                </a:gridCol>
              </a:tblGrid>
              <a:tr h="275148">
                <a:tc>
                  <a:txBody>
                    <a:bodyPr/>
                    <a:lstStyle/>
                    <a:p>
                      <a:pPr algn="ctr" fontAlgn="b"/>
                      <a:r>
                        <a:rPr lang="en-US" sz="1800" b="1" i="0" u="none" strike="noStrike" dirty="0">
                          <a:solidFill>
                            <a:srgbClr val="FFFFFF"/>
                          </a:solidFill>
                          <a:effectLst/>
                          <a:latin typeface="Tenorite" panose="00000500000000000000" pitchFamily="2" charset="0"/>
                        </a:rPr>
                        <a:t>2021</a:t>
                      </a:r>
                    </a:p>
                    <a:p>
                      <a:pPr algn="ctr" fontAlgn="b"/>
                      <a:r>
                        <a:rPr lang="en-US" sz="1800" b="1" i="0" u="none" strike="noStrike" dirty="0">
                          <a:solidFill>
                            <a:srgbClr val="FFFFFF"/>
                          </a:solidFill>
                          <a:effectLst/>
                          <a:latin typeface="Tenorite" panose="00000500000000000000" pitchFamily="2" charset="0"/>
                        </a:rPr>
                        <a:t>Student</a:t>
                      </a:r>
                    </a:p>
                    <a:p>
                      <a:pPr algn="ctr" fontAlgn="b"/>
                      <a:r>
                        <a:rPr lang="en-US" sz="1800" b="1" i="0" u="none" strike="noStrike" dirty="0">
                          <a:solidFill>
                            <a:srgbClr val="FFFFFF"/>
                          </a:solidFill>
                          <a:effectLst/>
                          <a:latin typeface="Tenorite" panose="00000500000000000000" pitchFamily="2" charset="0"/>
                        </a:rPr>
                        <a:t>Count</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800" b="1" i="0" u="none" strike="noStrike" dirty="0">
                          <a:solidFill>
                            <a:srgbClr val="FFFFFF"/>
                          </a:solidFill>
                          <a:effectLst/>
                          <a:latin typeface="Tenorite" panose="00000500000000000000" pitchFamily="2" charset="0"/>
                        </a:rPr>
                        <a:t>Decrease by Progression</a:t>
                      </a:r>
                    </a:p>
                    <a:p>
                      <a:pPr algn="ctr" fontAlgn="b"/>
                      <a:r>
                        <a:rPr lang="en-US" sz="1800" b="1" i="0" u="none" strike="noStrike" dirty="0">
                          <a:solidFill>
                            <a:srgbClr val="FFFFFF"/>
                          </a:solidFill>
                          <a:effectLst/>
                          <a:latin typeface="Tenorite" panose="00000500000000000000" pitchFamily="2" charset="0"/>
                        </a:rPr>
                        <a:t>Group</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156947448"/>
                  </a:ext>
                </a:extLst>
              </a:tr>
              <a:tr h="275148">
                <a:tc>
                  <a:txBody>
                    <a:bodyPr/>
                    <a:lstStyle/>
                    <a:p>
                      <a:pPr algn="ctr" fontAlgn="b"/>
                      <a:r>
                        <a:rPr lang="en-US" sz="1800" b="1" i="0" u="none" strike="noStrike" dirty="0">
                          <a:solidFill>
                            <a:srgbClr val="000000"/>
                          </a:solidFill>
                          <a:effectLst/>
                          <a:latin typeface="Tenorite" panose="00000500000000000000" pitchFamily="2" charset="0"/>
                        </a:rPr>
                        <a:t>3,707</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dirty="0">
                          <a:solidFill>
                            <a:srgbClr val="FF0000"/>
                          </a:solidFill>
                          <a:effectLst/>
                          <a:latin typeface="Tenorite" panose="00000500000000000000" pitchFamily="2" charset="0"/>
                        </a:rPr>
                        <a:t>1,795</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77138308"/>
                  </a:ext>
                </a:extLst>
              </a:tr>
              <a:tr h="275148">
                <a:tc>
                  <a:txBody>
                    <a:bodyPr/>
                    <a:lstStyle/>
                    <a:p>
                      <a:pPr algn="ctr" fontAlgn="b"/>
                      <a:r>
                        <a:rPr lang="en-US" sz="1800" b="1" i="0" u="none" strike="noStrike" dirty="0">
                          <a:solidFill>
                            <a:srgbClr val="000000"/>
                          </a:solidFill>
                          <a:effectLst/>
                          <a:latin typeface="Tenorite" panose="00000500000000000000" pitchFamily="2" charset="0"/>
                        </a:rPr>
                        <a:t>2,512</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tc>
                  <a:txBody>
                    <a:bodyPr/>
                    <a:lstStyle/>
                    <a:p>
                      <a:pPr algn="ctr" fontAlgn="b"/>
                      <a:r>
                        <a:rPr lang="en-US" sz="1800" b="1" i="0" u="none" strike="noStrike" dirty="0">
                          <a:solidFill>
                            <a:srgbClr val="FF0000"/>
                          </a:solidFill>
                          <a:effectLst/>
                          <a:latin typeface="Tenorite" panose="00000500000000000000" pitchFamily="2" charset="0"/>
                        </a:rPr>
                        <a:t>1,932</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79137639"/>
                  </a:ext>
                </a:extLst>
              </a:tr>
              <a:tr h="275148">
                <a:tc>
                  <a:txBody>
                    <a:bodyPr/>
                    <a:lstStyle/>
                    <a:p>
                      <a:pPr algn="ctr" fontAlgn="b"/>
                      <a:r>
                        <a:rPr lang="en-US" sz="1800" b="1" i="0" u="none" strike="noStrike" dirty="0">
                          <a:solidFill>
                            <a:srgbClr val="000000"/>
                          </a:solidFill>
                          <a:effectLst/>
                          <a:latin typeface="Tenorite" panose="00000500000000000000" pitchFamily="2" charset="0"/>
                        </a:rPr>
                        <a:t>1,331</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dirty="0">
                          <a:solidFill>
                            <a:srgbClr val="FF0000"/>
                          </a:solidFill>
                          <a:effectLst/>
                          <a:latin typeface="Tenorite" panose="00000500000000000000" pitchFamily="2" charset="0"/>
                        </a:rPr>
                        <a:t>2,287</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78852623"/>
                  </a:ext>
                </a:extLst>
              </a:tr>
              <a:tr h="275148">
                <a:tc>
                  <a:txBody>
                    <a:bodyPr/>
                    <a:lstStyle/>
                    <a:p>
                      <a:pPr algn="ctr" fontAlgn="b"/>
                      <a:r>
                        <a:rPr lang="en-US" sz="1800" b="1" i="0" u="none" strike="noStrike" dirty="0">
                          <a:solidFill>
                            <a:srgbClr val="000000"/>
                          </a:solidFill>
                          <a:effectLst/>
                          <a:latin typeface="Tenorite" panose="00000500000000000000" pitchFamily="2" charset="0"/>
                        </a:rPr>
                        <a:t>642</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tc>
                  <a:txBody>
                    <a:bodyPr/>
                    <a:lstStyle/>
                    <a:p>
                      <a:pPr algn="ctr" fontAlgn="b"/>
                      <a:r>
                        <a:rPr lang="en-US" sz="1800" b="1" i="0" u="none" strike="noStrike" dirty="0">
                          <a:solidFill>
                            <a:srgbClr val="FF0000"/>
                          </a:solidFill>
                          <a:effectLst/>
                          <a:latin typeface="Tenorite" panose="00000500000000000000" pitchFamily="2" charset="0"/>
                        </a:rPr>
                        <a:t>2,263</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7634286"/>
                  </a:ext>
                </a:extLst>
              </a:tr>
              <a:tr h="275148">
                <a:tc>
                  <a:txBody>
                    <a:bodyPr/>
                    <a:lstStyle/>
                    <a:p>
                      <a:pPr algn="ctr" fontAlgn="b"/>
                      <a:r>
                        <a:rPr lang="en-US" sz="1800" b="1" i="0" u="none" strike="noStrike" dirty="0">
                          <a:solidFill>
                            <a:srgbClr val="000000"/>
                          </a:solidFill>
                          <a:effectLst/>
                          <a:latin typeface="Tenorite" panose="00000500000000000000" pitchFamily="2" charset="0"/>
                        </a:rPr>
                        <a:t>390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1" i="0" u="none" strike="noStrike" dirty="0">
                          <a:solidFill>
                            <a:srgbClr val="FF0000"/>
                          </a:solidFill>
                          <a:effectLst/>
                          <a:latin typeface="Tenorite" panose="00000500000000000000" pitchFamily="2" charset="0"/>
                        </a:rPr>
                        <a:t>1,929</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3912629"/>
                  </a:ext>
                </a:extLst>
              </a:tr>
              <a:tr h="275148">
                <a:tc>
                  <a:txBody>
                    <a:bodyPr/>
                    <a:lstStyle/>
                    <a:p>
                      <a:pPr algn="ctr" fontAlgn="b"/>
                      <a:r>
                        <a:rPr lang="en-US" sz="1800" b="1" i="0" u="none" strike="noStrike" dirty="0">
                          <a:solidFill>
                            <a:srgbClr val="000000"/>
                          </a:solidFill>
                          <a:effectLst/>
                          <a:latin typeface="Tenorite" panose="00000500000000000000" pitchFamily="2" charset="0"/>
                        </a:rPr>
                        <a:t>8,582</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tc>
                  <a:txBody>
                    <a:bodyPr/>
                    <a:lstStyle/>
                    <a:p>
                      <a:pPr algn="ctr" fontAlgn="b"/>
                      <a:r>
                        <a:rPr lang="en-US" sz="1800" b="1" i="0" u="none" strike="noStrike" dirty="0">
                          <a:solidFill>
                            <a:srgbClr val="FF0000"/>
                          </a:solidFill>
                          <a:effectLst/>
                          <a:latin typeface="Tenorite" panose="00000500000000000000" pitchFamily="2" charset="0"/>
                        </a:rPr>
                        <a:t>10,206</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84881606"/>
                  </a:ext>
                </a:extLst>
              </a:tr>
            </a:tbl>
          </a:graphicData>
        </a:graphic>
      </p:graphicFrame>
      <p:cxnSp>
        <p:nvCxnSpPr>
          <p:cNvPr id="8" name="Straight Connector 7">
            <a:extLst>
              <a:ext uri="{FF2B5EF4-FFF2-40B4-BE49-F238E27FC236}">
                <a16:creationId xmlns:a16="http://schemas.microsoft.com/office/drawing/2014/main" id="{4F5B9927-3FCA-156D-7E4D-A86969B82BC5}"/>
              </a:ext>
            </a:extLst>
          </p:cNvPr>
          <p:cNvCxnSpPr>
            <a:cxnSpLocks/>
          </p:cNvCxnSpPr>
          <p:nvPr/>
        </p:nvCxnSpPr>
        <p:spPr>
          <a:xfrm>
            <a:off x="8519231" y="4038323"/>
            <a:ext cx="0" cy="25381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A3227A-BB8B-3083-B3A2-4340EC8C68DA}"/>
              </a:ext>
            </a:extLst>
          </p:cNvPr>
          <p:cNvCxnSpPr>
            <a:cxnSpLocks/>
          </p:cNvCxnSpPr>
          <p:nvPr/>
        </p:nvCxnSpPr>
        <p:spPr>
          <a:xfrm>
            <a:off x="9623445" y="4038323"/>
            <a:ext cx="12832" cy="25381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B0D49A-BC46-4265-EBD5-B61AF8FE68CD}"/>
              </a:ext>
            </a:extLst>
          </p:cNvPr>
          <p:cNvCxnSpPr>
            <a:cxnSpLocks/>
          </p:cNvCxnSpPr>
          <p:nvPr/>
        </p:nvCxnSpPr>
        <p:spPr>
          <a:xfrm>
            <a:off x="10549199" y="4033679"/>
            <a:ext cx="0" cy="254275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4631A60-9498-42BD-F1F4-97675F6657FE}"/>
              </a:ext>
            </a:extLst>
          </p:cNvPr>
          <p:cNvPicPr>
            <a:picLocks noChangeAspect="1"/>
          </p:cNvPicPr>
          <p:nvPr/>
        </p:nvPicPr>
        <p:blipFill>
          <a:blip r:embed="rId7"/>
          <a:stretch>
            <a:fillRect/>
          </a:stretch>
        </p:blipFill>
        <p:spPr>
          <a:xfrm>
            <a:off x="300622" y="3494794"/>
            <a:ext cx="6680221" cy="3361942"/>
          </a:xfrm>
          <a:prstGeom prst="rect">
            <a:avLst/>
          </a:prstGeom>
        </p:spPr>
      </p:pic>
      <p:sp>
        <p:nvSpPr>
          <p:cNvPr id="12" name="Rectangle 11">
            <a:extLst>
              <a:ext uri="{FF2B5EF4-FFF2-40B4-BE49-F238E27FC236}">
                <a16:creationId xmlns:a16="http://schemas.microsoft.com/office/drawing/2014/main" id="{22AD8440-715C-4112-7600-DA7393282399}"/>
              </a:ext>
            </a:extLst>
          </p:cNvPr>
          <p:cNvSpPr/>
          <p:nvPr/>
        </p:nvSpPr>
        <p:spPr>
          <a:xfrm>
            <a:off x="1777958" y="3497112"/>
            <a:ext cx="4548952" cy="307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E5290A7-F56C-2D1A-8837-4C8C6C9C033B}"/>
              </a:ext>
            </a:extLst>
          </p:cNvPr>
          <p:cNvSpPr txBox="1"/>
          <p:nvPr/>
        </p:nvSpPr>
        <p:spPr>
          <a:xfrm>
            <a:off x="1193442" y="3261816"/>
            <a:ext cx="4548952" cy="615553"/>
          </a:xfrm>
          <a:prstGeom prst="rect">
            <a:avLst/>
          </a:prstGeom>
          <a:noFill/>
        </p:spPr>
        <p:txBody>
          <a:bodyPr wrap="square" rtlCol="0">
            <a:spAutoFit/>
          </a:bodyPr>
          <a:lstStyle/>
          <a:p>
            <a:pPr algn="ctr"/>
            <a:r>
              <a:rPr lang="en-US" sz="1700" b="1" dirty="0">
                <a:latin typeface="Tenorite" panose="00000500000000000000" pitchFamily="2" charset="0"/>
              </a:rPr>
              <a:t>Matriculation to Valencia </a:t>
            </a:r>
          </a:p>
          <a:p>
            <a:pPr algn="ctr"/>
            <a:r>
              <a:rPr lang="en-US" sz="1700" b="1" dirty="0">
                <a:latin typeface="Tenorite" panose="00000500000000000000" pitchFamily="2" charset="0"/>
              </a:rPr>
              <a:t>by OCPS and SDOC graduates, 2014-2021</a:t>
            </a:r>
          </a:p>
        </p:txBody>
      </p:sp>
      <p:sp>
        <p:nvSpPr>
          <p:cNvPr id="14" name="TextBox 13">
            <a:extLst>
              <a:ext uri="{FF2B5EF4-FFF2-40B4-BE49-F238E27FC236}">
                <a16:creationId xmlns:a16="http://schemas.microsoft.com/office/drawing/2014/main" id="{7B9DBABD-FC8A-EFE9-C359-B1B056A90BBF}"/>
              </a:ext>
            </a:extLst>
          </p:cNvPr>
          <p:cNvSpPr txBox="1"/>
          <p:nvPr/>
        </p:nvSpPr>
        <p:spPr>
          <a:xfrm>
            <a:off x="7158282" y="3261816"/>
            <a:ext cx="4548952" cy="615553"/>
          </a:xfrm>
          <a:prstGeom prst="rect">
            <a:avLst/>
          </a:prstGeom>
          <a:noFill/>
        </p:spPr>
        <p:txBody>
          <a:bodyPr wrap="square" rtlCol="0">
            <a:spAutoFit/>
          </a:bodyPr>
          <a:lstStyle/>
          <a:p>
            <a:pPr algn="ctr"/>
            <a:r>
              <a:rPr lang="en-US" sz="1700" b="1" dirty="0">
                <a:latin typeface="Tenorite" panose="00000500000000000000" pitchFamily="2" charset="0"/>
              </a:rPr>
              <a:t>Matriculation to Valencia </a:t>
            </a:r>
          </a:p>
          <a:p>
            <a:pPr algn="ctr"/>
            <a:r>
              <a:rPr lang="en-US" sz="1700" b="1" dirty="0">
                <a:latin typeface="Tenorite" panose="00000500000000000000" pitchFamily="2" charset="0"/>
              </a:rPr>
              <a:t>by OCPS and SDOC graduates, 2014-2021</a:t>
            </a:r>
          </a:p>
        </p:txBody>
      </p:sp>
      <p:sp>
        <p:nvSpPr>
          <p:cNvPr id="15" name="Rectangle 13">
            <a:extLst>
              <a:ext uri="{FF2B5EF4-FFF2-40B4-BE49-F238E27FC236}">
                <a16:creationId xmlns:a16="http://schemas.microsoft.com/office/drawing/2014/main" id="{B5D28BFC-B541-2AA6-DEC6-D960544C7651}"/>
              </a:ext>
            </a:extLst>
          </p:cNvPr>
          <p:cNvSpPr>
            <a:spLocks noChangeArrowheads="1"/>
          </p:cNvSpPr>
          <p:nvPr/>
        </p:nvSpPr>
        <p:spPr bwMode="auto">
          <a:xfrm>
            <a:off x="647375" y="1193423"/>
            <a:ext cx="1145042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dirty="0">
                <a:solidFill>
                  <a:srgbClr val="19200E"/>
                </a:solidFill>
                <a:latin typeface="Tenorite" panose="00000500000000000000" pitchFamily="2" charset="0"/>
              </a:rPr>
              <a:t>-Osceola Prosper was born in 2022 after extensive collaboration between Valencia College, Osceola County Commissioners, and The School District of Osceola County.  These leaders utilized a variety of data in their decision-making, including CFEED research which showed years of decline in enrollment in Valencia.  Goals of this program were to increase matriculation to Valencia, and to find a way for students to earn an Associate’s Degree with zero student loan debt.</a:t>
            </a:r>
          </a:p>
          <a:p>
            <a:endParaRPr lang="en-US" sz="1600" dirty="0">
              <a:solidFill>
                <a:srgbClr val="19200E"/>
              </a:solidFill>
              <a:latin typeface="Tenorite" panose="00000500000000000000" pitchFamily="2" charset="0"/>
            </a:endParaRPr>
          </a:p>
          <a:p>
            <a:r>
              <a:rPr lang="en-US" sz="1600" dirty="0">
                <a:solidFill>
                  <a:srgbClr val="19200E"/>
                </a:solidFill>
                <a:latin typeface="Tenorite" panose="00000500000000000000" pitchFamily="2" charset="0"/>
              </a:rPr>
              <a:t>-Every student who graduates from SDOC, including public, private, charter, and home school, is eligible for Osceola Prosper.  The program allows these high school graduates to attend Valencia College or Osceola Technical College for free and does not include any test score or GPA requirements. </a:t>
            </a:r>
            <a:endParaRPr lang="en-US" sz="1600" dirty="0">
              <a:latin typeface="Sitka Display" panose="02000505000000020004" pitchFamily="2" charset="0"/>
            </a:endParaRPr>
          </a:p>
        </p:txBody>
      </p:sp>
    </p:spTree>
    <p:extLst>
      <p:ext uri="{BB962C8B-B14F-4D97-AF65-F5344CB8AC3E}">
        <p14:creationId xmlns:p14="http://schemas.microsoft.com/office/powerpoint/2010/main" val="240987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2" name="Rectangle 1">
            <a:extLst>
              <a:ext uri="{FF2B5EF4-FFF2-40B4-BE49-F238E27FC236}">
                <a16:creationId xmlns:a16="http://schemas.microsoft.com/office/drawing/2014/main" id="{DF360C03-9E81-3EBB-90F4-1EF1020C74F2}"/>
              </a:ext>
            </a:extLst>
          </p:cNvPr>
          <p:cNvSpPr>
            <a:spLocks noGrp="1" noRot="1" noMove="1" noResize="1" noEditPoints="1" noAdjustHandles="1" noChangeArrowheads="1" noChangeShapeType="1"/>
          </p:cNvSpPr>
          <p:nvPr/>
        </p:nvSpPr>
        <p:spPr>
          <a:xfrm>
            <a:off x="8578921" y="6123398"/>
            <a:ext cx="3613079" cy="99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Google Shape;385;p47"/>
          <p:cNvSpPr txBox="1">
            <a:spLocks noGrp="1"/>
          </p:cNvSpPr>
          <p:nvPr>
            <p:ph type="title" idx="2"/>
          </p:nvPr>
        </p:nvSpPr>
        <p:spPr>
          <a:xfrm>
            <a:off x="195633" y="6610334"/>
            <a:ext cx="2252000" cy="214000"/>
          </a:xfrm>
          <a:prstGeom prst="rect">
            <a:avLst/>
          </a:prstGeom>
        </p:spPr>
        <p:txBody>
          <a:bodyPr spcFirstLastPara="1" vert="horz" wrap="square" lIns="121900" tIns="0" rIns="121900" bIns="0" rtlCol="0" anchor="b" anchorCtr="0">
            <a:noAutofit/>
          </a:bodyPr>
          <a:lstStyle/>
          <a:p>
            <a:r>
              <a:rPr lang="en">
                <a:solidFill>
                  <a:srgbClr val="BF311A"/>
                </a:solidFill>
              </a:rPr>
              <a:t>01</a:t>
            </a:r>
            <a:endParaRPr>
              <a:solidFill>
                <a:srgbClr val="BF311A"/>
              </a:solidFill>
            </a:endParaRPr>
          </a:p>
        </p:txBody>
      </p:sp>
      <p:sp>
        <p:nvSpPr>
          <p:cNvPr id="386" name="Google Shape;386;p47"/>
          <p:cNvSpPr txBox="1">
            <a:spLocks noGrp="1"/>
          </p:cNvSpPr>
          <p:nvPr>
            <p:ph type="subTitle" idx="1"/>
          </p:nvPr>
        </p:nvSpPr>
        <p:spPr>
          <a:xfrm>
            <a:off x="6820535" y="3187630"/>
            <a:ext cx="4982314" cy="2891310"/>
          </a:xfrm>
          <a:prstGeom prst="rect">
            <a:avLst/>
          </a:prstGeom>
        </p:spPr>
        <p:txBody>
          <a:bodyPr spcFirstLastPara="1" vert="horz" wrap="square" lIns="121900" tIns="0" rIns="121900" bIns="121900" rtlCol="0" anchor="ctr" anchorCtr="0">
            <a:noAutofit/>
          </a:bodyPr>
          <a:lstStyle/>
          <a:p>
            <a:pPr marL="0" indent="0">
              <a:buNone/>
            </a:pPr>
            <a:endParaRPr lang="en-US" sz="1100" dirty="0">
              <a:latin typeface="Tenorite" panose="00000500000000000000" pitchFamily="2" charset="0"/>
            </a:endParaRPr>
          </a:p>
          <a:p>
            <a:pPr marL="0" indent="0">
              <a:buNone/>
            </a:pPr>
            <a:endParaRPr lang="en-US" sz="1600" dirty="0">
              <a:latin typeface="Tenorite" panose="00000500000000000000" pitchFamily="2" charset="0"/>
            </a:endParaRPr>
          </a:p>
          <a:p>
            <a:pPr marL="0" indent="0">
              <a:buNone/>
            </a:pPr>
            <a:endParaRPr lang="en-US" sz="1600" dirty="0">
              <a:latin typeface="Tenorite" panose="00000500000000000000" pitchFamily="2" charset="0"/>
            </a:endParaRPr>
          </a:p>
          <a:p>
            <a:pPr marL="0" indent="0">
              <a:buNone/>
            </a:pPr>
            <a:r>
              <a:rPr lang="en-US" sz="1600" dirty="0">
                <a:latin typeface="Tenorite" panose="00000500000000000000" pitchFamily="2" charset="0"/>
              </a:rPr>
              <a:t>CFEED has identified </a:t>
            </a:r>
            <a:r>
              <a:rPr lang="en-US" sz="1600" b="1" dirty="0">
                <a:solidFill>
                  <a:srgbClr val="C00000"/>
                </a:solidFill>
                <a:latin typeface="Tenorite" panose="00000500000000000000" pitchFamily="2" charset="0"/>
                <a:ea typeface="+mn-ea"/>
                <a:cs typeface="+mn-cs"/>
              </a:rPr>
              <a:t>1,126 Osceola Prosper Scholarship students</a:t>
            </a:r>
            <a:r>
              <a:rPr lang="en-US" sz="1600" dirty="0">
                <a:latin typeface="Tenorite" panose="00000500000000000000" pitchFamily="2" charset="0"/>
              </a:rPr>
              <a:t> who directly matriculated from SDOC core high schools into Valencia. These students graduated from SDOC in 2022 and began coursework at Valencia in 2023.</a:t>
            </a:r>
          </a:p>
          <a:p>
            <a:endParaRPr lang="en-US" sz="1600" dirty="0">
              <a:latin typeface="Tenorite" panose="00000500000000000000" pitchFamily="2" charset="0"/>
            </a:endParaRPr>
          </a:p>
          <a:p>
            <a:pPr marL="0" indent="0" rtl="0">
              <a:buNone/>
            </a:pPr>
            <a:r>
              <a:rPr lang="en-US" sz="1600" dirty="0">
                <a:latin typeface="Tenorite" panose="00000500000000000000" pitchFamily="2" charset="0"/>
              </a:rPr>
              <a:t>Key Insights for Prosper Students:</a:t>
            </a:r>
          </a:p>
          <a:p>
            <a:pPr marL="0" indent="0" rtl="0">
              <a:buNone/>
            </a:pPr>
            <a:endParaRPr lang="en-US" sz="1600" dirty="0">
              <a:latin typeface="Tenorite" panose="00000500000000000000" pitchFamily="2" charset="0"/>
            </a:endParaRPr>
          </a:p>
          <a:p>
            <a:pPr>
              <a:buFont typeface="Arial" panose="020B0604020202020204" pitchFamily="34" charset="0"/>
              <a:buChar char="•"/>
            </a:pPr>
            <a:r>
              <a:rPr lang="en-US" sz="1600" dirty="0">
                <a:latin typeface="Tenorite" panose="00000500000000000000" pitchFamily="2" charset="0"/>
              </a:rPr>
              <a:t>The Osceola Prosper direct matriculators showed a </a:t>
            </a:r>
            <a:r>
              <a:rPr lang="en-US" sz="1600" b="1" dirty="0">
                <a:latin typeface="Tenorite" panose="00000500000000000000" pitchFamily="2" charset="0"/>
              </a:rPr>
              <a:t>0.53-point decrease in their Valencia 1</a:t>
            </a:r>
            <a:r>
              <a:rPr lang="en-US" sz="1600" b="1" baseline="30000" dirty="0">
                <a:latin typeface="Tenorite" panose="00000500000000000000" pitchFamily="2" charset="0"/>
              </a:rPr>
              <a:t>st</a:t>
            </a:r>
            <a:r>
              <a:rPr lang="en-US" sz="1600" b="1" dirty="0">
                <a:latin typeface="Tenorite" panose="00000500000000000000" pitchFamily="2" charset="0"/>
              </a:rPr>
              <a:t> term GPA </a:t>
            </a:r>
            <a:r>
              <a:rPr lang="en-US" sz="1600" dirty="0">
                <a:latin typeface="Tenorite" panose="00000500000000000000" pitchFamily="2" charset="0"/>
              </a:rPr>
              <a:t>when compared to other direct matriculators. </a:t>
            </a:r>
          </a:p>
          <a:p>
            <a:pPr>
              <a:buFont typeface="Arial" panose="020B0604020202020204" pitchFamily="34" charset="0"/>
              <a:buChar char="•"/>
            </a:pPr>
            <a:r>
              <a:rPr lang="en-US" sz="1600" dirty="0">
                <a:latin typeface="Tenorite" panose="00000500000000000000" pitchFamily="2" charset="0"/>
              </a:rPr>
              <a:t>This same cohort of students are needing more support to complete their AA or AS program. There are </a:t>
            </a:r>
            <a:r>
              <a:rPr lang="en-US" sz="1600" b="1" dirty="0">
                <a:latin typeface="Tenorite" panose="00000500000000000000" pitchFamily="2" charset="0"/>
              </a:rPr>
              <a:t>344 students who directly matriculated under the Prosper program that are "High Risk" </a:t>
            </a:r>
            <a:r>
              <a:rPr lang="en-US" sz="1600" dirty="0">
                <a:latin typeface="Tenorite" panose="00000500000000000000" pitchFamily="2" charset="0"/>
              </a:rPr>
              <a:t>of attritting from Valencia.</a:t>
            </a:r>
          </a:p>
          <a:p>
            <a:pPr marL="0" indent="0">
              <a:buNone/>
            </a:pPr>
            <a:endParaRPr lang="en-US" sz="1100" dirty="0">
              <a:latin typeface="Tenorite" panose="00000500000000000000" pitchFamily="2" charset="0"/>
            </a:endParaRPr>
          </a:p>
          <a:p>
            <a:pPr marL="0" indent="0">
              <a:buSzPts val="1100"/>
              <a:buNone/>
            </a:pPr>
            <a:endParaRPr sz="1100" dirty="0">
              <a:latin typeface="Tenorite" panose="00000500000000000000" pitchFamily="2" charset="0"/>
            </a:endParaRPr>
          </a:p>
        </p:txBody>
      </p:sp>
      <p:sp>
        <p:nvSpPr>
          <p:cNvPr id="4" name="Rectangle 3">
            <a:extLst>
              <a:ext uri="{FF2B5EF4-FFF2-40B4-BE49-F238E27FC236}">
                <a16:creationId xmlns:a16="http://schemas.microsoft.com/office/drawing/2014/main" id="{7BA4594D-0D43-177B-D38C-90FDDCD494C8}"/>
              </a:ext>
            </a:extLst>
          </p:cNvPr>
          <p:cNvSpPr>
            <a:spLocks noGrp="1" noRot="1" noMove="1" noResize="1" noEditPoints="1" noAdjustHandles="1" noChangeArrowheads="1" noChangeShapeType="1"/>
          </p:cNvSpPr>
          <p:nvPr/>
        </p:nvSpPr>
        <p:spPr>
          <a:xfrm>
            <a:off x="99298" y="5985642"/>
            <a:ext cx="2186703" cy="765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56D2BF7C-DD53-964A-0BD6-F3C02E7CFDDB}"/>
              </a:ext>
            </a:extLst>
          </p:cNvPr>
          <p:cNvSpPr txBox="1"/>
          <p:nvPr/>
        </p:nvSpPr>
        <p:spPr>
          <a:xfrm>
            <a:off x="6820535" y="1630357"/>
            <a:ext cx="4982314" cy="830997"/>
          </a:xfrm>
          <a:prstGeom prst="rect">
            <a:avLst/>
          </a:prstGeom>
          <a:solidFill>
            <a:schemeClr val="bg1"/>
          </a:solidFill>
        </p:spPr>
        <p:txBody>
          <a:bodyPr wrap="square" rtlCol="0">
            <a:spAutoFit/>
          </a:bodyPr>
          <a:lstStyle/>
          <a:p>
            <a:r>
              <a:rPr lang="en-US" sz="1600" dirty="0">
                <a:latin typeface="Tenorite" panose="00000500000000000000" pitchFamily="2" charset="0"/>
              </a:rPr>
              <a:t>Direct </a:t>
            </a:r>
            <a:r>
              <a:rPr lang="en-US" sz="1600" b="1" dirty="0">
                <a:solidFill>
                  <a:srgbClr val="C00000"/>
                </a:solidFill>
                <a:latin typeface="Tenorite" panose="00000500000000000000" pitchFamily="2" charset="0"/>
              </a:rPr>
              <a:t>matriculation from SDOC into Valencia increased by 679 students which is a 44%</a:t>
            </a:r>
            <a:r>
              <a:rPr lang="en-US" sz="1600" dirty="0">
                <a:solidFill>
                  <a:srgbClr val="C00000"/>
                </a:solidFill>
                <a:latin typeface="Tenorite" panose="00000500000000000000" pitchFamily="2" charset="0"/>
              </a:rPr>
              <a:t> </a:t>
            </a:r>
            <a:r>
              <a:rPr lang="en-US" sz="1600" b="1" dirty="0">
                <a:solidFill>
                  <a:srgbClr val="C00000"/>
                </a:solidFill>
                <a:latin typeface="Tenorite" panose="00000500000000000000" pitchFamily="2" charset="0"/>
              </a:rPr>
              <a:t>increase</a:t>
            </a:r>
            <a:r>
              <a:rPr lang="en-US" sz="1600" dirty="0">
                <a:solidFill>
                  <a:srgbClr val="C00000"/>
                </a:solidFill>
                <a:latin typeface="Tenorite" panose="00000500000000000000" pitchFamily="2" charset="0"/>
              </a:rPr>
              <a:t> </a:t>
            </a:r>
            <a:r>
              <a:rPr lang="en-US" sz="1600" dirty="0">
                <a:latin typeface="Tenorite" panose="00000500000000000000" pitchFamily="2" charset="0"/>
              </a:rPr>
              <a:t>from academic years 2021 and 2022.</a:t>
            </a:r>
          </a:p>
        </p:txBody>
      </p:sp>
      <p:pic>
        <p:nvPicPr>
          <p:cNvPr id="27" name="Picture 26">
            <a:extLst>
              <a:ext uri="{FF2B5EF4-FFF2-40B4-BE49-F238E27FC236}">
                <a16:creationId xmlns:a16="http://schemas.microsoft.com/office/drawing/2014/main" id="{D65E866C-4BEA-2C56-1365-77A9D44B3711}"/>
              </a:ext>
            </a:extLst>
          </p:cNvPr>
          <p:cNvPicPr>
            <a:picLocks noChangeAspect="1"/>
          </p:cNvPicPr>
          <p:nvPr/>
        </p:nvPicPr>
        <p:blipFill>
          <a:blip r:embed="rId3"/>
          <a:stretch>
            <a:fillRect/>
          </a:stretch>
        </p:blipFill>
        <p:spPr>
          <a:xfrm>
            <a:off x="7073391" y="3933577"/>
            <a:ext cx="6" cy="3"/>
          </a:xfrm>
          <a:prstGeom prst="rect">
            <a:avLst/>
          </a:prstGeom>
        </p:spPr>
      </p:pic>
      <p:pic>
        <p:nvPicPr>
          <p:cNvPr id="9" name="Picture 8">
            <a:extLst>
              <a:ext uri="{FF2B5EF4-FFF2-40B4-BE49-F238E27FC236}">
                <a16:creationId xmlns:a16="http://schemas.microsoft.com/office/drawing/2014/main" id="{34D0A8B0-7EA8-C879-EB8E-D43B3CC728C1}"/>
              </a:ext>
            </a:extLst>
          </p:cNvPr>
          <p:cNvPicPr>
            <a:picLocks noChangeAspect="1"/>
          </p:cNvPicPr>
          <p:nvPr/>
        </p:nvPicPr>
        <p:blipFill>
          <a:blip r:embed="rId4"/>
          <a:stretch>
            <a:fillRect/>
          </a:stretch>
        </p:blipFill>
        <p:spPr>
          <a:xfrm>
            <a:off x="278919" y="1754114"/>
            <a:ext cx="5351176" cy="1789461"/>
          </a:xfrm>
          <a:prstGeom prst="rect">
            <a:avLst/>
          </a:prstGeom>
        </p:spPr>
      </p:pic>
      <p:pic>
        <p:nvPicPr>
          <p:cNvPr id="13" name="Picture 12">
            <a:extLst>
              <a:ext uri="{FF2B5EF4-FFF2-40B4-BE49-F238E27FC236}">
                <a16:creationId xmlns:a16="http://schemas.microsoft.com/office/drawing/2014/main" id="{8A476F9E-5BC1-6965-D430-F5D1E757172D}"/>
              </a:ext>
            </a:extLst>
          </p:cNvPr>
          <p:cNvPicPr>
            <a:picLocks noChangeAspect="1"/>
          </p:cNvPicPr>
          <p:nvPr/>
        </p:nvPicPr>
        <p:blipFill rotWithShape="1">
          <a:blip r:embed="rId5"/>
          <a:srcRect t="27722"/>
          <a:stretch/>
        </p:blipFill>
        <p:spPr>
          <a:xfrm>
            <a:off x="195633" y="3691259"/>
            <a:ext cx="5517748" cy="1318951"/>
          </a:xfrm>
          <a:prstGeom prst="rect">
            <a:avLst/>
          </a:prstGeom>
        </p:spPr>
      </p:pic>
      <p:pic>
        <p:nvPicPr>
          <p:cNvPr id="15" name="Picture 14">
            <a:extLst>
              <a:ext uri="{FF2B5EF4-FFF2-40B4-BE49-F238E27FC236}">
                <a16:creationId xmlns:a16="http://schemas.microsoft.com/office/drawing/2014/main" id="{642FC540-0AA6-EB15-FBAF-1B17BA32A6DD}"/>
              </a:ext>
            </a:extLst>
          </p:cNvPr>
          <p:cNvPicPr>
            <a:picLocks noChangeAspect="1"/>
          </p:cNvPicPr>
          <p:nvPr/>
        </p:nvPicPr>
        <p:blipFill>
          <a:blip r:embed="rId6"/>
          <a:stretch>
            <a:fillRect/>
          </a:stretch>
        </p:blipFill>
        <p:spPr>
          <a:xfrm>
            <a:off x="653020" y="5082546"/>
            <a:ext cx="4501492" cy="1666826"/>
          </a:xfrm>
          <a:prstGeom prst="rect">
            <a:avLst/>
          </a:prstGeom>
        </p:spPr>
      </p:pic>
      <p:sp>
        <p:nvSpPr>
          <p:cNvPr id="8" name="Rectangle 7">
            <a:extLst>
              <a:ext uri="{FF2B5EF4-FFF2-40B4-BE49-F238E27FC236}">
                <a16:creationId xmlns:a16="http://schemas.microsoft.com/office/drawing/2014/main" id="{1BB37B9E-C556-B323-E58C-D5CDF795FD5F}"/>
              </a:ext>
            </a:extLst>
          </p:cNvPr>
          <p:cNvSpPr/>
          <p:nvPr/>
        </p:nvSpPr>
        <p:spPr>
          <a:xfrm>
            <a:off x="11584989" y="6278962"/>
            <a:ext cx="435720" cy="310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88269E6-1931-6D96-D152-F6D76ED95221}"/>
              </a:ext>
            </a:extLst>
          </p:cNvPr>
          <p:cNvGrpSpPr/>
          <p:nvPr/>
        </p:nvGrpSpPr>
        <p:grpSpPr>
          <a:xfrm>
            <a:off x="647375" y="652504"/>
            <a:ext cx="6271274" cy="314523"/>
            <a:chOff x="0" y="927735"/>
            <a:chExt cx="5934075" cy="332740"/>
          </a:xfrm>
          <a:solidFill>
            <a:srgbClr val="9FAFB3"/>
          </a:solidFill>
        </p:grpSpPr>
        <p:cxnSp>
          <p:nvCxnSpPr>
            <p:cNvPr id="11" name="Straight Connector 10">
              <a:extLst>
                <a:ext uri="{FF2B5EF4-FFF2-40B4-BE49-F238E27FC236}">
                  <a16:creationId xmlns:a16="http://schemas.microsoft.com/office/drawing/2014/main" id="{EE00967F-85E4-1405-3E66-443DF0BA2E40}"/>
                </a:ext>
              </a:extLst>
            </p:cNvPr>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
              <a:extLst>
                <a:ext uri="{FF2B5EF4-FFF2-40B4-BE49-F238E27FC236}">
                  <a16:creationId xmlns:a16="http://schemas.microsoft.com/office/drawing/2014/main" id="{DC31207A-7200-341D-6018-ED3120632225}"/>
                </a:ext>
              </a:extLst>
            </p:cNvPr>
            <p:cNvSpPr txBox="1"/>
            <p:nvPr/>
          </p:nvSpPr>
          <p:spPr>
            <a:xfrm>
              <a:off x="1448" y="927735"/>
              <a:ext cx="1752300"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Osceola Prosper</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14" name="TextBox 13">
            <a:extLst>
              <a:ext uri="{FF2B5EF4-FFF2-40B4-BE49-F238E27FC236}">
                <a16:creationId xmlns:a16="http://schemas.microsoft.com/office/drawing/2014/main" id="{8EDF1AF8-AA67-DF64-DD13-26F4228593DF}"/>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sp>
        <p:nvSpPr>
          <p:cNvPr id="5" name="Rectangle 13">
            <a:extLst>
              <a:ext uri="{FF2B5EF4-FFF2-40B4-BE49-F238E27FC236}">
                <a16:creationId xmlns:a16="http://schemas.microsoft.com/office/drawing/2014/main" id="{13DBC3BA-15EA-2F18-4AA7-0C1CF6523DC9}"/>
              </a:ext>
            </a:extLst>
          </p:cNvPr>
          <p:cNvSpPr>
            <a:spLocks noChangeArrowheads="1"/>
          </p:cNvSpPr>
          <p:nvPr/>
        </p:nvSpPr>
        <p:spPr bwMode="auto">
          <a:xfrm>
            <a:off x="647374" y="992207"/>
            <a:ext cx="115446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dirty="0">
                <a:solidFill>
                  <a:srgbClr val="19200E"/>
                </a:solidFill>
                <a:latin typeface="Tenorite" panose="00000500000000000000" pitchFamily="2" charset="0"/>
              </a:rPr>
              <a:t>-Osceola Prosper has successfully increased matriculation into Valencia College.  As our continued research shows that Osceola Prosper students have greater risk rates than other matriculators, a next step is to provide ongoing support to these students.</a:t>
            </a:r>
            <a:endParaRPr lang="en-US" sz="1600" dirty="0">
              <a:latin typeface="Sitka Display" panose="02000505000000020004" pitchFamily="2" charset="0"/>
            </a:endParaRPr>
          </a:p>
        </p:txBody>
      </p:sp>
    </p:spTree>
    <p:extLst>
      <p:ext uri="{BB962C8B-B14F-4D97-AF65-F5344CB8AC3E}">
        <p14:creationId xmlns:p14="http://schemas.microsoft.com/office/powerpoint/2010/main" val="50191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 name="Rectangle 13">
            <a:extLst>
              <a:ext uri="{FF2B5EF4-FFF2-40B4-BE49-F238E27FC236}">
                <a16:creationId xmlns:a16="http://schemas.microsoft.com/office/drawing/2014/main" id="{4E534C00-F4B9-3120-7A5B-848FEC625CF0}"/>
              </a:ext>
            </a:extLst>
          </p:cNvPr>
          <p:cNvSpPr>
            <a:spLocks noChangeArrowheads="1"/>
          </p:cNvSpPr>
          <p:nvPr/>
        </p:nvSpPr>
        <p:spPr bwMode="auto">
          <a:xfrm>
            <a:off x="631014" y="982180"/>
            <a:ext cx="115446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dirty="0">
                <a:solidFill>
                  <a:srgbClr val="19200E"/>
                </a:solidFill>
                <a:latin typeface="Tenorite" panose="00000500000000000000" pitchFamily="2" charset="0"/>
              </a:rPr>
              <a:t>-As we have had success aligning course patterns to progression at Valencia, CFEED is closely monitoring common course enrollments among Osceola Prosper cohorts.</a:t>
            </a:r>
          </a:p>
          <a:p>
            <a:endParaRPr lang="en-US" sz="1600" dirty="0">
              <a:solidFill>
                <a:srgbClr val="19200E"/>
              </a:solidFill>
              <a:latin typeface="Tenorite" panose="00000500000000000000" pitchFamily="2" charset="0"/>
            </a:endParaRPr>
          </a:p>
          <a:p>
            <a:r>
              <a:rPr lang="en-US" sz="1600" dirty="0">
                <a:solidFill>
                  <a:srgbClr val="19200E"/>
                </a:solidFill>
                <a:latin typeface="Tenorite" panose="00000500000000000000" pitchFamily="2" charset="0"/>
              </a:rPr>
              <a:t>-CFEED is also able to embed demographic data as we track Osceola Prosper progress.  As shown, we can explore enrollment by gender and ethnicity, tying in academic background such as our post-secondary readiness measure, high school GPA, etc.</a:t>
            </a:r>
          </a:p>
          <a:p>
            <a:endParaRPr lang="en-US" sz="1600" dirty="0">
              <a:latin typeface="Sitka Display" panose="02000505000000020004" pitchFamily="2" charset="0"/>
            </a:endParaRPr>
          </a:p>
        </p:txBody>
      </p:sp>
      <p:grpSp>
        <p:nvGrpSpPr>
          <p:cNvPr id="10" name="Group 9">
            <a:extLst>
              <a:ext uri="{FF2B5EF4-FFF2-40B4-BE49-F238E27FC236}">
                <a16:creationId xmlns:a16="http://schemas.microsoft.com/office/drawing/2014/main" id="{688269E6-1931-6D96-D152-F6D76ED95221}"/>
              </a:ext>
            </a:extLst>
          </p:cNvPr>
          <p:cNvGrpSpPr/>
          <p:nvPr/>
        </p:nvGrpSpPr>
        <p:grpSpPr>
          <a:xfrm>
            <a:off x="647375" y="652504"/>
            <a:ext cx="6271274" cy="314523"/>
            <a:chOff x="0" y="927735"/>
            <a:chExt cx="5934075" cy="332740"/>
          </a:xfrm>
          <a:solidFill>
            <a:srgbClr val="9FAFB3"/>
          </a:solidFill>
        </p:grpSpPr>
        <p:cxnSp>
          <p:nvCxnSpPr>
            <p:cNvPr id="11" name="Straight Connector 10">
              <a:extLst>
                <a:ext uri="{FF2B5EF4-FFF2-40B4-BE49-F238E27FC236}">
                  <a16:creationId xmlns:a16="http://schemas.microsoft.com/office/drawing/2014/main" id="{EE00967F-85E4-1405-3E66-443DF0BA2E40}"/>
                </a:ext>
              </a:extLst>
            </p:cNvPr>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
              <a:extLst>
                <a:ext uri="{FF2B5EF4-FFF2-40B4-BE49-F238E27FC236}">
                  <a16:creationId xmlns:a16="http://schemas.microsoft.com/office/drawing/2014/main" id="{DC31207A-7200-341D-6018-ED3120632225}"/>
                </a:ext>
              </a:extLst>
            </p:cNvPr>
            <p:cNvSpPr txBox="1"/>
            <p:nvPr/>
          </p:nvSpPr>
          <p:spPr>
            <a:xfrm>
              <a:off x="1448" y="927735"/>
              <a:ext cx="1752300"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Osceola Prosper</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14" name="TextBox 13">
            <a:extLst>
              <a:ext uri="{FF2B5EF4-FFF2-40B4-BE49-F238E27FC236}">
                <a16:creationId xmlns:a16="http://schemas.microsoft.com/office/drawing/2014/main" id="{8EDF1AF8-AA67-DF64-DD13-26F4228593DF}"/>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sp>
        <p:nvSpPr>
          <p:cNvPr id="17" name="Rectangle 16">
            <a:extLst>
              <a:ext uri="{FF2B5EF4-FFF2-40B4-BE49-F238E27FC236}">
                <a16:creationId xmlns:a16="http://schemas.microsoft.com/office/drawing/2014/main" id="{B1A372C7-ED76-C3CC-FAF1-46611BF22ADE}"/>
              </a:ext>
            </a:extLst>
          </p:cNvPr>
          <p:cNvSpPr/>
          <p:nvPr/>
        </p:nvSpPr>
        <p:spPr>
          <a:xfrm>
            <a:off x="117446" y="6047034"/>
            <a:ext cx="12004646" cy="73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3">
            <a:extLst>
              <a:ext uri="{FF2B5EF4-FFF2-40B4-BE49-F238E27FC236}">
                <a16:creationId xmlns:a16="http://schemas.microsoft.com/office/drawing/2014/main" id="{5436B08B-4057-3316-9E1D-8A1627A065C1}"/>
              </a:ext>
            </a:extLst>
          </p:cNvPr>
          <p:cNvGraphicFramePr>
            <a:graphicFrameLocks noGrp="1"/>
          </p:cNvGraphicFramePr>
          <p:nvPr>
            <p:extLst>
              <p:ext uri="{D42A27DB-BD31-4B8C-83A1-F6EECF244321}">
                <p14:modId xmlns:p14="http://schemas.microsoft.com/office/powerpoint/2010/main" val="213616675"/>
              </p:ext>
            </p:extLst>
          </p:nvPr>
        </p:nvGraphicFramePr>
        <p:xfrm>
          <a:off x="183501" y="3304189"/>
          <a:ext cx="6219826" cy="3352800"/>
        </p:xfrm>
        <a:graphic>
          <a:graphicData uri="http://schemas.openxmlformats.org/drawingml/2006/table">
            <a:tbl>
              <a:tblPr firstRow="1" bandRow="1">
                <a:tableStyleId>{5C22544A-7EE6-4342-B048-85BDC9FD1C3A}</a:tableStyleId>
              </a:tblPr>
              <a:tblGrid>
                <a:gridCol w="2505321">
                  <a:extLst>
                    <a:ext uri="{9D8B030D-6E8A-4147-A177-3AD203B41FA5}">
                      <a16:colId xmlns:a16="http://schemas.microsoft.com/office/drawing/2014/main" val="1566201514"/>
                    </a:ext>
                  </a:extLst>
                </a:gridCol>
                <a:gridCol w="1704730">
                  <a:extLst>
                    <a:ext uri="{9D8B030D-6E8A-4147-A177-3AD203B41FA5}">
                      <a16:colId xmlns:a16="http://schemas.microsoft.com/office/drawing/2014/main" val="3117707255"/>
                    </a:ext>
                  </a:extLst>
                </a:gridCol>
                <a:gridCol w="2009775">
                  <a:extLst>
                    <a:ext uri="{9D8B030D-6E8A-4147-A177-3AD203B41FA5}">
                      <a16:colId xmlns:a16="http://schemas.microsoft.com/office/drawing/2014/main" val="2867866642"/>
                    </a:ext>
                  </a:extLst>
                </a:gridCol>
              </a:tblGrid>
              <a:tr h="213000">
                <a:tc>
                  <a:txBody>
                    <a:bodyPr/>
                    <a:lstStyle/>
                    <a:p>
                      <a:pPr marL="0" marR="0" lvl="0" indent="0" algn="ctr" rtl="0" eaLnBrk="1" fontAlgn="auto" latinLnBrk="0" hangingPunct="1">
                        <a:lnSpc>
                          <a:spcPct val="100000"/>
                        </a:lnSpc>
                        <a:spcBef>
                          <a:spcPts val="0"/>
                        </a:spcBef>
                        <a:spcAft>
                          <a:spcPts val="0"/>
                        </a:spcAft>
                        <a:buClrTx/>
                        <a:buSzTx/>
                        <a:buFontTx/>
                        <a:buNone/>
                      </a:pPr>
                      <a:r>
                        <a:rPr lang="en-US" sz="1400" dirty="0">
                          <a:latin typeface="Tenorite" panose="00000500000000000000" pitchFamily="2" charset="0"/>
                        </a:rPr>
                        <a:t>Course Title</a:t>
                      </a:r>
                    </a:p>
                  </a:txBody>
                  <a:tcPr anchor="ctr">
                    <a:solidFill>
                      <a:schemeClr val="accent1">
                        <a:lumMod val="75000"/>
                      </a:schemeClr>
                    </a:solidFill>
                  </a:tcPr>
                </a:tc>
                <a:tc>
                  <a:txBody>
                    <a:bodyPr/>
                    <a:lstStyle/>
                    <a:p>
                      <a:pPr algn="ctr"/>
                      <a:r>
                        <a:rPr lang="en-US" sz="1400" b="1" dirty="0">
                          <a:latin typeface="Tenorite" panose="00000500000000000000" pitchFamily="2" charset="0"/>
                        </a:rPr>
                        <a:t>Enrollment Count</a:t>
                      </a:r>
                    </a:p>
                  </a:txBody>
                  <a:tcPr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Percent of Cohort</a:t>
                      </a:r>
                    </a:p>
                  </a:txBody>
                  <a:tcPr anchor="ctr">
                    <a:solidFill>
                      <a:schemeClr val="accent1">
                        <a:lumMod val="75000"/>
                      </a:schemeClr>
                    </a:solidFill>
                  </a:tcPr>
                </a:tc>
                <a:extLst>
                  <a:ext uri="{0D108BD9-81ED-4DB2-BD59-A6C34878D82A}">
                    <a16:rowId xmlns:a16="http://schemas.microsoft.com/office/drawing/2014/main" val="1839069959"/>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Freshman Comp I</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260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18%</a:t>
                      </a:r>
                    </a:p>
                  </a:txBody>
                  <a:tcPr>
                    <a:solidFill>
                      <a:schemeClr val="accent3">
                        <a:lumMod val="60000"/>
                        <a:lumOff val="40000"/>
                      </a:schemeClr>
                    </a:solidFill>
                  </a:tcPr>
                </a:tc>
                <a:extLst>
                  <a:ext uri="{0D108BD9-81ED-4DB2-BD59-A6C34878D82A}">
                    <a16:rowId xmlns:a16="http://schemas.microsoft.com/office/drawing/2014/main" val="2487482043"/>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New Student Experience</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255</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17%</a:t>
                      </a:r>
                    </a:p>
                  </a:txBody>
                  <a:tcPr>
                    <a:solidFill>
                      <a:schemeClr val="accent1">
                        <a:lumMod val="20000"/>
                        <a:lumOff val="80000"/>
                      </a:schemeClr>
                    </a:solidFill>
                  </a:tcPr>
                </a:tc>
                <a:extLst>
                  <a:ext uri="{0D108BD9-81ED-4DB2-BD59-A6C34878D82A}">
                    <a16:rowId xmlns:a16="http://schemas.microsoft.com/office/drawing/2014/main" val="13490306"/>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Freshman Comp II</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193</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13%</a:t>
                      </a:r>
                    </a:p>
                  </a:txBody>
                  <a:tcPr>
                    <a:solidFill>
                      <a:schemeClr val="accent3">
                        <a:lumMod val="60000"/>
                        <a:lumOff val="40000"/>
                      </a:schemeClr>
                    </a:solidFill>
                  </a:tcPr>
                </a:tc>
                <a:extLst>
                  <a:ext uri="{0D108BD9-81ED-4DB2-BD59-A6C34878D82A}">
                    <a16:rowId xmlns:a16="http://schemas.microsoft.com/office/drawing/2014/main" val="2939113204"/>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College Algebra</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174</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12%</a:t>
                      </a:r>
                    </a:p>
                  </a:txBody>
                  <a:tcPr>
                    <a:solidFill>
                      <a:schemeClr val="accent1">
                        <a:lumMod val="20000"/>
                        <a:lumOff val="80000"/>
                      </a:schemeClr>
                    </a:solidFill>
                  </a:tcPr>
                </a:tc>
                <a:extLst>
                  <a:ext uri="{0D108BD9-81ED-4DB2-BD59-A6C34878D82A}">
                    <a16:rowId xmlns:a16="http://schemas.microsoft.com/office/drawing/2014/main" val="2754679805"/>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U.S. Government</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151</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10%</a:t>
                      </a:r>
                    </a:p>
                  </a:txBody>
                  <a:tcPr>
                    <a:solidFill>
                      <a:schemeClr val="accent3">
                        <a:lumMod val="60000"/>
                        <a:lumOff val="40000"/>
                      </a:schemeClr>
                    </a:solidFill>
                  </a:tcPr>
                </a:tc>
                <a:extLst>
                  <a:ext uri="{0D108BD9-81ED-4DB2-BD59-A6C34878D82A}">
                    <a16:rowId xmlns:a16="http://schemas.microsoft.com/office/drawing/2014/main" val="2041718695"/>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Intro to Humanities</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144</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10%</a:t>
                      </a:r>
                    </a:p>
                  </a:txBody>
                  <a:tcPr>
                    <a:solidFill>
                      <a:schemeClr val="accent1">
                        <a:lumMod val="20000"/>
                        <a:lumOff val="80000"/>
                      </a:schemeClr>
                    </a:solidFill>
                  </a:tcPr>
                </a:tc>
                <a:extLst>
                  <a:ext uri="{0D108BD9-81ED-4DB2-BD59-A6C34878D82A}">
                    <a16:rowId xmlns:a16="http://schemas.microsoft.com/office/drawing/2014/main" val="3957219520"/>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Fundamentals of Speech</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134</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9%</a:t>
                      </a:r>
                    </a:p>
                  </a:txBody>
                  <a:tcPr>
                    <a:solidFill>
                      <a:schemeClr val="accent3">
                        <a:lumMod val="60000"/>
                        <a:lumOff val="40000"/>
                      </a:schemeClr>
                    </a:solidFill>
                  </a:tcPr>
                </a:tc>
                <a:extLst>
                  <a:ext uri="{0D108BD9-81ED-4DB2-BD59-A6C34878D82A}">
                    <a16:rowId xmlns:a16="http://schemas.microsoft.com/office/drawing/2014/main" val="2327668339"/>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Intermediate Algebra</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121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8%</a:t>
                      </a:r>
                    </a:p>
                  </a:txBody>
                  <a:tcPr>
                    <a:solidFill>
                      <a:schemeClr val="accent1">
                        <a:lumMod val="20000"/>
                        <a:lumOff val="80000"/>
                      </a:schemeClr>
                    </a:solidFill>
                  </a:tcPr>
                </a:tc>
                <a:extLst>
                  <a:ext uri="{0D108BD9-81ED-4DB2-BD59-A6C34878D82A}">
                    <a16:rowId xmlns:a16="http://schemas.microsoft.com/office/drawing/2014/main" val="1539794710"/>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General Psychology</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94</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6%</a:t>
                      </a:r>
                    </a:p>
                  </a:txBody>
                  <a:tcPr>
                    <a:solidFill>
                      <a:schemeClr val="accent3">
                        <a:lumMod val="60000"/>
                        <a:lumOff val="40000"/>
                      </a:schemeClr>
                    </a:solidFill>
                  </a:tcPr>
                </a:tc>
                <a:extLst>
                  <a:ext uri="{0D108BD9-81ED-4DB2-BD59-A6C34878D82A}">
                    <a16:rowId xmlns:a16="http://schemas.microsoft.com/office/drawing/2014/main" val="1229068658"/>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U.S. History 1877 to Present</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88</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6%</a:t>
                      </a:r>
                    </a:p>
                  </a:txBody>
                  <a:tcPr>
                    <a:solidFill>
                      <a:schemeClr val="accent1">
                        <a:lumMod val="20000"/>
                        <a:lumOff val="80000"/>
                      </a:schemeClr>
                    </a:solidFill>
                  </a:tcPr>
                </a:tc>
                <a:extLst>
                  <a:ext uri="{0D108BD9-81ED-4DB2-BD59-A6C34878D82A}">
                    <a16:rowId xmlns:a16="http://schemas.microsoft.com/office/drawing/2014/main" val="835890823"/>
                  </a:ext>
                </a:extLst>
              </a:tr>
            </a:tbl>
          </a:graphicData>
        </a:graphic>
      </p:graphicFrame>
      <p:sp>
        <p:nvSpPr>
          <p:cNvPr id="19" name="TextBox 18">
            <a:extLst>
              <a:ext uri="{FF2B5EF4-FFF2-40B4-BE49-F238E27FC236}">
                <a16:creationId xmlns:a16="http://schemas.microsoft.com/office/drawing/2014/main" id="{CCB34107-0019-3CDA-7759-36BCD2EF37C2}"/>
              </a:ext>
            </a:extLst>
          </p:cNvPr>
          <p:cNvSpPr txBox="1"/>
          <p:nvPr/>
        </p:nvSpPr>
        <p:spPr>
          <a:xfrm>
            <a:off x="183501" y="2611020"/>
            <a:ext cx="6219826" cy="646331"/>
          </a:xfrm>
          <a:prstGeom prst="rect">
            <a:avLst/>
          </a:prstGeom>
          <a:noFill/>
        </p:spPr>
        <p:txBody>
          <a:bodyPr wrap="square" lIns="91440" tIns="45720" rIns="91440" bIns="45720" rtlCol="0" anchor="t">
            <a:spAutoFit/>
          </a:bodyPr>
          <a:lstStyle/>
          <a:p>
            <a:pPr algn="ctr"/>
            <a:r>
              <a:rPr lang="en-US" b="1" dirty="0">
                <a:latin typeface="Tenorite" panose="00000500000000000000" pitchFamily="2" charset="0"/>
              </a:rPr>
              <a:t>Top 10 Most Common Course Enrollments by the Graduation Class of 2022 attending Valencia via Osceola Prosper</a:t>
            </a:r>
          </a:p>
        </p:txBody>
      </p:sp>
      <p:graphicFrame>
        <p:nvGraphicFramePr>
          <p:cNvPr id="21" name="Table 3">
            <a:extLst>
              <a:ext uri="{FF2B5EF4-FFF2-40B4-BE49-F238E27FC236}">
                <a16:creationId xmlns:a16="http://schemas.microsoft.com/office/drawing/2014/main" id="{8108C16D-3610-058D-72B8-FB005D5BF0E9}"/>
              </a:ext>
            </a:extLst>
          </p:cNvPr>
          <p:cNvGraphicFramePr>
            <a:graphicFrameLocks noGrp="1"/>
          </p:cNvGraphicFramePr>
          <p:nvPr>
            <p:extLst>
              <p:ext uri="{D42A27DB-BD31-4B8C-83A1-F6EECF244321}">
                <p14:modId xmlns:p14="http://schemas.microsoft.com/office/powerpoint/2010/main" val="3447847932"/>
              </p:ext>
            </p:extLst>
          </p:nvPr>
        </p:nvGraphicFramePr>
        <p:xfrm>
          <a:off x="6690968" y="3311443"/>
          <a:ext cx="5317531" cy="2865120"/>
        </p:xfrm>
        <a:graphic>
          <a:graphicData uri="http://schemas.openxmlformats.org/drawingml/2006/table">
            <a:tbl>
              <a:tblPr firstRow="1" bandRow="1">
                <a:tableStyleId>{5C22544A-7EE6-4342-B048-85BDC9FD1C3A}</a:tableStyleId>
              </a:tblPr>
              <a:tblGrid>
                <a:gridCol w="1341702">
                  <a:extLst>
                    <a:ext uri="{9D8B030D-6E8A-4147-A177-3AD203B41FA5}">
                      <a16:colId xmlns:a16="http://schemas.microsoft.com/office/drawing/2014/main" val="1566201514"/>
                    </a:ext>
                  </a:extLst>
                </a:gridCol>
                <a:gridCol w="800276">
                  <a:extLst>
                    <a:ext uri="{9D8B030D-6E8A-4147-A177-3AD203B41FA5}">
                      <a16:colId xmlns:a16="http://schemas.microsoft.com/office/drawing/2014/main" val="3117707255"/>
                    </a:ext>
                  </a:extLst>
                </a:gridCol>
                <a:gridCol w="914400">
                  <a:extLst>
                    <a:ext uri="{9D8B030D-6E8A-4147-A177-3AD203B41FA5}">
                      <a16:colId xmlns:a16="http://schemas.microsoft.com/office/drawing/2014/main" val="2867866642"/>
                    </a:ext>
                  </a:extLst>
                </a:gridCol>
                <a:gridCol w="1390262">
                  <a:extLst>
                    <a:ext uri="{9D8B030D-6E8A-4147-A177-3AD203B41FA5}">
                      <a16:colId xmlns:a16="http://schemas.microsoft.com/office/drawing/2014/main" val="2776381018"/>
                    </a:ext>
                  </a:extLst>
                </a:gridCol>
                <a:gridCol w="870891">
                  <a:extLst>
                    <a:ext uri="{9D8B030D-6E8A-4147-A177-3AD203B41FA5}">
                      <a16:colId xmlns:a16="http://schemas.microsoft.com/office/drawing/2014/main" val="706948965"/>
                    </a:ext>
                  </a:extLst>
                </a:gridCol>
              </a:tblGrid>
              <a:tr h="510432">
                <a:tc>
                  <a:txBody>
                    <a:bodyPr/>
                    <a:lstStyle/>
                    <a:p>
                      <a:pPr marL="0" marR="0" lvl="0" indent="0" algn="ctr" rtl="0" eaLnBrk="1" fontAlgn="auto" latinLnBrk="0" hangingPunct="1">
                        <a:lnSpc>
                          <a:spcPct val="100000"/>
                        </a:lnSpc>
                        <a:spcBef>
                          <a:spcPts val="0"/>
                        </a:spcBef>
                        <a:spcAft>
                          <a:spcPts val="0"/>
                        </a:spcAft>
                        <a:buClrTx/>
                        <a:buSzTx/>
                        <a:buFontTx/>
                        <a:buNone/>
                      </a:pPr>
                      <a:r>
                        <a:rPr lang="en-US" sz="1400" dirty="0">
                          <a:latin typeface="Tenorite" panose="00000500000000000000" pitchFamily="2" charset="0"/>
                        </a:rPr>
                        <a:t>Ethnicity / </a:t>
                      </a:r>
                    </a:p>
                    <a:p>
                      <a:pPr marL="0" marR="0" lvl="0" indent="0" algn="ctr" rtl="0" eaLnBrk="1" fontAlgn="auto" latinLnBrk="0" hangingPunct="1">
                        <a:lnSpc>
                          <a:spcPct val="100000"/>
                        </a:lnSpc>
                        <a:spcBef>
                          <a:spcPts val="0"/>
                        </a:spcBef>
                        <a:spcAft>
                          <a:spcPts val="0"/>
                        </a:spcAft>
                        <a:buClrTx/>
                        <a:buSzTx/>
                        <a:buFontTx/>
                        <a:buNone/>
                      </a:pPr>
                      <a:r>
                        <a:rPr lang="en-US" sz="1400" dirty="0">
                          <a:latin typeface="Tenorite" panose="00000500000000000000" pitchFamily="2" charset="0"/>
                        </a:rPr>
                        <a:t>Gender</a:t>
                      </a:r>
                    </a:p>
                  </a:txBody>
                  <a:tcPr anchor="ctr">
                    <a:solidFill>
                      <a:schemeClr val="accent1">
                        <a:lumMod val="75000"/>
                      </a:schemeClr>
                    </a:solidFill>
                  </a:tcPr>
                </a:tc>
                <a:tc>
                  <a:txBody>
                    <a:bodyPr/>
                    <a:lstStyle/>
                    <a:p>
                      <a:pPr algn="ctr"/>
                      <a:r>
                        <a:rPr lang="en-US" sz="1400" b="1" dirty="0">
                          <a:latin typeface="Tenorite" panose="00000500000000000000" pitchFamily="2" charset="0"/>
                        </a:rPr>
                        <a:t>Student </a:t>
                      </a:r>
                    </a:p>
                    <a:p>
                      <a:pPr algn="ctr"/>
                      <a:r>
                        <a:rPr lang="en-US" sz="1400" b="1" dirty="0">
                          <a:latin typeface="Tenorite" panose="00000500000000000000" pitchFamily="2" charset="0"/>
                        </a:rPr>
                        <a:t>Count</a:t>
                      </a:r>
                    </a:p>
                  </a:txBody>
                  <a:tcPr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Percent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of Cohort</a:t>
                      </a:r>
                    </a:p>
                  </a:txBody>
                  <a:tcPr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Post-Secondary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Readiness %</a:t>
                      </a:r>
                    </a:p>
                  </a:txBody>
                  <a:tcPr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Average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HS GPA</a:t>
                      </a:r>
                    </a:p>
                  </a:txBody>
                  <a:tcPr anchor="ctr">
                    <a:solidFill>
                      <a:schemeClr val="accent1">
                        <a:lumMod val="75000"/>
                      </a:schemeClr>
                    </a:solidFill>
                  </a:tcPr>
                </a:tc>
                <a:extLst>
                  <a:ext uri="{0D108BD9-81ED-4DB2-BD59-A6C34878D82A}">
                    <a16:rowId xmlns:a16="http://schemas.microsoft.com/office/drawing/2014/main" val="1839069959"/>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Female</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838</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59%</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79%</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3.2</a:t>
                      </a:r>
                    </a:p>
                  </a:txBody>
                  <a:tcPr>
                    <a:solidFill>
                      <a:schemeClr val="accent3">
                        <a:lumMod val="60000"/>
                        <a:lumOff val="40000"/>
                      </a:schemeClr>
                    </a:solidFill>
                  </a:tcPr>
                </a:tc>
                <a:extLst>
                  <a:ext uri="{0D108BD9-81ED-4DB2-BD59-A6C34878D82A}">
                    <a16:rowId xmlns:a16="http://schemas.microsoft.com/office/drawing/2014/main" val="2487482043"/>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Male</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597</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41%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63%</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2.9</a:t>
                      </a:r>
                    </a:p>
                  </a:txBody>
                  <a:tcPr>
                    <a:solidFill>
                      <a:schemeClr val="accent1">
                        <a:lumMod val="20000"/>
                        <a:lumOff val="80000"/>
                      </a:schemeClr>
                    </a:solidFill>
                  </a:tcPr>
                </a:tc>
                <a:extLst>
                  <a:ext uri="{0D108BD9-81ED-4DB2-BD59-A6C34878D82A}">
                    <a16:rowId xmlns:a16="http://schemas.microsoft.com/office/drawing/2014/main" val="13490306"/>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Asian</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49</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6%</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76%</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3.2</a:t>
                      </a:r>
                    </a:p>
                  </a:txBody>
                  <a:tcPr>
                    <a:solidFill>
                      <a:schemeClr val="accent3">
                        <a:lumMod val="60000"/>
                        <a:lumOff val="40000"/>
                      </a:schemeClr>
                    </a:solidFill>
                  </a:tcPr>
                </a:tc>
                <a:extLst>
                  <a:ext uri="{0D108BD9-81ED-4DB2-BD59-A6C34878D82A}">
                    <a16:rowId xmlns:a16="http://schemas.microsoft.com/office/drawing/2014/main" val="2939113204"/>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Black</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132</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6%</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46%</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2.9</a:t>
                      </a:r>
                    </a:p>
                  </a:txBody>
                  <a:tcPr>
                    <a:solidFill>
                      <a:schemeClr val="accent1">
                        <a:lumMod val="20000"/>
                        <a:lumOff val="80000"/>
                      </a:schemeClr>
                    </a:solidFill>
                  </a:tcPr>
                </a:tc>
                <a:extLst>
                  <a:ext uri="{0D108BD9-81ED-4DB2-BD59-A6C34878D82A}">
                    <a16:rowId xmlns:a16="http://schemas.microsoft.com/office/drawing/2014/main" val="2754679805"/>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Hispanic</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960</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67%</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55%</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3.1</a:t>
                      </a:r>
                    </a:p>
                  </a:txBody>
                  <a:tcPr>
                    <a:solidFill>
                      <a:schemeClr val="accent3">
                        <a:lumMod val="60000"/>
                        <a:lumOff val="40000"/>
                      </a:schemeClr>
                    </a:solidFill>
                  </a:tcPr>
                </a:tc>
                <a:extLst>
                  <a:ext uri="{0D108BD9-81ED-4DB2-BD59-A6C34878D82A}">
                    <a16:rowId xmlns:a16="http://schemas.microsoft.com/office/drawing/2014/main" val="2041718695"/>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White</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222</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&gt;1%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77%</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3.2</a:t>
                      </a:r>
                    </a:p>
                  </a:txBody>
                  <a:tcPr>
                    <a:solidFill>
                      <a:schemeClr val="accent1">
                        <a:lumMod val="20000"/>
                        <a:lumOff val="80000"/>
                      </a:schemeClr>
                    </a:solidFill>
                  </a:tcPr>
                </a:tc>
                <a:extLst>
                  <a:ext uri="{0D108BD9-81ED-4DB2-BD59-A6C34878D82A}">
                    <a16:rowId xmlns:a16="http://schemas.microsoft.com/office/drawing/2014/main" val="3957219520"/>
                  </a:ext>
                </a:extLst>
              </a:tr>
              <a:tr h="270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Other Ethnicity</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enorite" panose="00000500000000000000" pitchFamily="2" charset="0"/>
                        </a:rPr>
                        <a:t>74</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&gt;1%</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57%</a:t>
                      </a:r>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3.1</a:t>
                      </a:r>
                    </a:p>
                  </a:txBody>
                  <a:tcPr>
                    <a:solidFill>
                      <a:schemeClr val="accent3">
                        <a:lumMod val="60000"/>
                        <a:lumOff val="40000"/>
                      </a:schemeClr>
                    </a:solidFill>
                  </a:tcPr>
                </a:tc>
                <a:extLst>
                  <a:ext uri="{0D108BD9-81ED-4DB2-BD59-A6C34878D82A}">
                    <a16:rowId xmlns:a16="http://schemas.microsoft.com/office/drawing/2014/main" val="2327668339"/>
                  </a:ext>
                </a:extLst>
              </a:tr>
            </a:tbl>
          </a:graphicData>
        </a:graphic>
      </p:graphicFrame>
      <p:sp>
        <p:nvSpPr>
          <p:cNvPr id="22" name="TextBox 21">
            <a:extLst>
              <a:ext uri="{FF2B5EF4-FFF2-40B4-BE49-F238E27FC236}">
                <a16:creationId xmlns:a16="http://schemas.microsoft.com/office/drawing/2014/main" id="{E1330CF7-AB4A-7E4C-95D3-BC3595CD5471}"/>
              </a:ext>
            </a:extLst>
          </p:cNvPr>
          <p:cNvSpPr txBox="1"/>
          <p:nvPr/>
        </p:nvSpPr>
        <p:spPr>
          <a:xfrm>
            <a:off x="6542968" y="2614527"/>
            <a:ext cx="5649032" cy="646331"/>
          </a:xfrm>
          <a:prstGeom prst="rect">
            <a:avLst/>
          </a:prstGeom>
          <a:noFill/>
        </p:spPr>
        <p:txBody>
          <a:bodyPr wrap="square" lIns="91440" tIns="45720" rIns="91440" bIns="45720" rtlCol="0" anchor="t">
            <a:spAutoFit/>
          </a:bodyPr>
          <a:lstStyle/>
          <a:p>
            <a:pPr algn="ctr"/>
            <a:r>
              <a:rPr lang="en-US" b="1" dirty="0">
                <a:latin typeface="Tenorite" panose="00000500000000000000" pitchFamily="2" charset="0"/>
              </a:rPr>
              <a:t>Academic/Demographic Trends within the Graduation          Class of 2022 attending Valencia via Osceola Prosper</a:t>
            </a:r>
          </a:p>
        </p:txBody>
      </p:sp>
    </p:spTree>
    <p:extLst>
      <p:ext uri="{BB962C8B-B14F-4D97-AF65-F5344CB8AC3E}">
        <p14:creationId xmlns:p14="http://schemas.microsoft.com/office/powerpoint/2010/main" val="370110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 name="Rectangle 13">
            <a:extLst>
              <a:ext uri="{FF2B5EF4-FFF2-40B4-BE49-F238E27FC236}">
                <a16:creationId xmlns:a16="http://schemas.microsoft.com/office/drawing/2014/main" id="{4E534C00-F4B9-3120-7A5B-848FEC625CF0}"/>
              </a:ext>
            </a:extLst>
          </p:cNvPr>
          <p:cNvSpPr>
            <a:spLocks noChangeArrowheads="1"/>
          </p:cNvSpPr>
          <p:nvPr/>
        </p:nvSpPr>
        <p:spPr bwMode="auto">
          <a:xfrm>
            <a:off x="647375" y="976358"/>
            <a:ext cx="1010852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a:solidFill>
                  <a:srgbClr val="19200E"/>
                </a:solidFill>
                <a:latin typeface="Tenorite" panose="00000500000000000000" pitchFamily="2" charset="0"/>
              </a:rPr>
              <a:t>-I invite you to stand up and take a moment to visit each of the three stations around the room.  I also challenge you to make a new friend </a:t>
            </a:r>
            <a:r>
              <a:rPr lang="en-US" sz="2400" dirty="0">
                <a:solidFill>
                  <a:srgbClr val="19200E"/>
                </a:solidFill>
                <a:latin typeface="Tenorite" panose="00000500000000000000" pitchFamily="2" charset="0"/>
                <a:sym typeface="Wingdings" panose="05000000000000000000" pitchFamily="2" charset="2"/>
              </a:rPr>
              <a:t></a:t>
            </a:r>
            <a:endParaRPr lang="en-US" sz="2400" dirty="0">
              <a:solidFill>
                <a:srgbClr val="19200E"/>
              </a:solidFill>
              <a:latin typeface="Tenorite" panose="00000500000000000000" pitchFamily="2" charset="0"/>
            </a:endParaRPr>
          </a:p>
          <a:p>
            <a:endParaRPr lang="en-US" sz="2400" dirty="0">
              <a:solidFill>
                <a:srgbClr val="19200E"/>
              </a:solidFill>
              <a:latin typeface="Tenorite" panose="00000500000000000000" pitchFamily="2" charset="0"/>
            </a:endParaRPr>
          </a:p>
          <a:p>
            <a:r>
              <a:rPr lang="en-US" sz="2400" dirty="0">
                <a:solidFill>
                  <a:srgbClr val="19200E"/>
                </a:solidFill>
                <a:latin typeface="Tenorite" panose="00000500000000000000" pitchFamily="2" charset="0"/>
              </a:rPr>
              <a:t>-At each station, please follow the prompt on the chart paper, take a sticky note, and provide your input.</a:t>
            </a:r>
          </a:p>
          <a:p>
            <a:endParaRPr lang="en-US" sz="2400" dirty="0">
              <a:solidFill>
                <a:srgbClr val="19200E"/>
              </a:solidFill>
              <a:latin typeface="Tenorite" panose="00000500000000000000" pitchFamily="2" charset="0"/>
            </a:endParaRPr>
          </a:p>
          <a:p>
            <a:r>
              <a:rPr lang="en-US" sz="2400" dirty="0">
                <a:solidFill>
                  <a:srgbClr val="19200E"/>
                </a:solidFill>
                <a:latin typeface="Tenorite" panose="00000500000000000000" pitchFamily="2" charset="0"/>
              </a:rPr>
              <a:t>-In five minutes, we will come back to share out and reflect the content at each station.  I will answer any questions and then we are done!!</a:t>
            </a:r>
            <a:endParaRPr lang="en-US" sz="2800" dirty="0">
              <a:latin typeface="Sitka Display" panose="02000505000000020004" pitchFamily="2" charset="0"/>
            </a:endParaRPr>
          </a:p>
        </p:txBody>
      </p:sp>
      <p:grpSp>
        <p:nvGrpSpPr>
          <p:cNvPr id="10" name="Group 9">
            <a:extLst>
              <a:ext uri="{FF2B5EF4-FFF2-40B4-BE49-F238E27FC236}">
                <a16:creationId xmlns:a16="http://schemas.microsoft.com/office/drawing/2014/main" id="{688269E6-1931-6D96-D152-F6D76ED95221}"/>
              </a:ext>
            </a:extLst>
          </p:cNvPr>
          <p:cNvGrpSpPr/>
          <p:nvPr/>
        </p:nvGrpSpPr>
        <p:grpSpPr>
          <a:xfrm>
            <a:off x="647375" y="652504"/>
            <a:ext cx="6271274" cy="314523"/>
            <a:chOff x="0" y="927735"/>
            <a:chExt cx="5934075" cy="332740"/>
          </a:xfrm>
          <a:solidFill>
            <a:srgbClr val="9FAFB3"/>
          </a:solidFill>
        </p:grpSpPr>
        <p:cxnSp>
          <p:nvCxnSpPr>
            <p:cNvPr id="11" name="Straight Connector 10">
              <a:extLst>
                <a:ext uri="{FF2B5EF4-FFF2-40B4-BE49-F238E27FC236}">
                  <a16:creationId xmlns:a16="http://schemas.microsoft.com/office/drawing/2014/main" id="{EE00967F-85E4-1405-3E66-443DF0BA2E40}"/>
                </a:ext>
              </a:extLst>
            </p:cNvPr>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
              <a:extLst>
                <a:ext uri="{FF2B5EF4-FFF2-40B4-BE49-F238E27FC236}">
                  <a16:creationId xmlns:a16="http://schemas.microsoft.com/office/drawing/2014/main" id="{DC31207A-7200-341D-6018-ED3120632225}"/>
                </a:ext>
              </a:extLst>
            </p:cNvPr>
            <p:cNvSpPr txBox="1"/>
            <p:nvPr/>
          </p:nvSpPr>
          <p:spPr>
            <a:xfrm>
              <a:off x="1448" y="927735"/>
              <a:ext cx="1487268"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Team Activity</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14" name="TextBox 13">
            <a:extLst>
              <a:ext uri="{FF2B5EF4-FFF2-40B4-BE49-F238E27FC236}">
                <a16:creationId xmlns:a16="http://schemas.microsoft.com/office/drawing/2014/main" id="{8EDF1AF8-AA67-DF64-DD13-26F4228593DF}"/>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sp>
        <p:nvSpPr>
          <p:cNvPr id="2" name="Rectangle 1">
            <a:extLst>
              <a:ext uri="{FF2B5EF4-FFF2-40B4-BE49-F238E27FC236}">
                <a16:creationId xmlns:a16="http://schemas.microsoft.com/office/drawing/2014/main" id="{5905722C-C2C9-A760-386E-99DA7CD8A282}"/>
              </a:ext>
            </a:extLst>
          </p:cNvPr>
          <p:cNvSpPr/>
          <p:nvPr/>
        </p:nvSpPr>
        <p:spPr>
          <a:xfrm>
            <a:off x="130629" y="5962261"/>
            <a:ext cx="2276669" cy="494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5F260D-79E2-309A-21B7-9403F131D0E3}"/>
              </a:ext>
            </a:extLst>
          </p:cNvPr>
          <p:cNvSpPr/>
          <p:nvPr/>
        </p:nvSpPr>
        <p:spPr>
          <a:xfrm>
            <a:off x="7495592" y="5962261"/>
            <a:ext cx="4565779" cy="494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dd-in 5" title="PP Timer">
                <a:extLst>
                  <a:ext uri="{FF2B5EF4-FFF2-40B4-BE49-F238E27FC236}">
                    <a16:creationId xmlns:a16="http://schemas.microsoft.com/office/drawing/2014/main" id="{75E2D1F1-918F-6F6D-5D76-2EEDACE40FDC}"/>
                  </a:ext>
                </a:extLst>
              </p:cNvPr>
              <p:cNvGraphicFramePr>
                <a:graphicFrameLocks noGrp="1"/>
              </p:cNvGraphicFramePr>
              <p:nvPr>
                <p:extLst>
                  <p:ext uri="{D42A27DB-BD31-4B8C-83A1-F6EECF244321}">
                    <p14:modId xmlns:p14="http://schemas.microsoft.com/office/powerpoint/2010/main" val="2972634228"/>
                  </p:ext>
                </p:extLst>
              </p:nvPr>
            </p:nvGraphicFramePr>
            <p:xfrm>
              <a:off x="4464580" y="4188737"/>
              <a:ext cx="3259494" cy="2572688"/>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6" name="Add-in 5" title="PP Timer">
                <a:extLst>
                  <a:ext uri="{FF2B5EF4-FFF2-40B4-BE49-F238E27FC236}">
                    <a16:creationId xmlns:a16="http://schemas.microsoft.com/office/drawing/2014/main" id="{75E2D1F1-918F-6F6D-5D76-2EEDACE40FDC}"/>
                  </a:ext>
                </a:extLst>
              </p:cNvPr>
              <p:cNvPicPr>
                <a:picLocks noGrp="1" noRot="1" noChangeAspect="1" noMove="1" noResize="1" noEditPoints="1" noAdjustHandles="1" noChangeArrowheads="1" noChangeShapeType="1"/>
              </p:cNvPicPr>
              <p:nvPr/>
            </p:nvPicPr>
            <p:blipFill>
              <a:blip r:embed="rId4"/>
              <a:stretch>
                <a:fillRect/>
              </a:stretch>
            </p:blipFill>
            <p:spPr>
              <a:xfrm>
                <a:off x="4464580" y="4188737"/>
                <a:ext cx="3259494" cy="2572688"/>
              </a:xfrm>
              <a:prstGeom prst="rect">
                <a:avLst/>
              </a:prstGeom>
            </p:spPr>
          </p:pic>
        </mc:Fallback>
      </mc:AlternateContent>
    </p:spTree>
    <p:extLst>
      <p:ext uri="{BB962C8B-B14F-4D97-AF65-F5344CB8AC3E}">
        <p14:creationId xmlns:p14="http://schemas.microsoft.com/office/powerpoint/2010/main" val="3939807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 name="Rectangle 13">
            <a:extLst>
              <a:ext uri="{FF2B5EF4-FFF2-40B4-BE49-F238E27FC236}">
                <a16:creationId xmlns:a16="http://schemas.microsoft.com/office/drawing/2014/main" id="{4E534C00-F4B9-3120-7A5B-848FEC625CF0}"/>
              </a:ext>
            </a:extLst>
          </p:cNvPr>
          <p:cNvSpPr>
            <a:spLocks noChangeArrowheads="1"/>
          </p:cNvSpPr>
          <p:nvPr/>
        </p:nvSpPr>
        <p:spPr bwMode="auto">
          <a:xfrm>
            <a:off x="647375" y="992194"/>
            <a:ext cx="101085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a:solidFill>
                  <a:srgbClr val="19200E"/>
                </a:solidFill>
                <a:latin typeface="Tenorite" panose="00000500000000000000" pitchFamily="2" charset="0"/>
              </a:rPr>
              <a:t>-Thank you for attending this session.  Please reach out anytime if you have questions or if CFEED can be of service to your organization!</a:t>
            </a:r>
            <a:endParaRPr lang="en-US" sz="2800" dirty="0">
              <a:latin typeface="Sitka Display" panose="02000505000000020004" pitchFamily="2" charset="0"/>
            </a:endParaRPr>
          </a:p>
        </p:txBody>
      </p:sp>
      <p:grpSp>
        <p:nvGrpSpPr>
          <p:cNvPr id="10" name="Group 9">
            <a:extLst>
              <a:ext uri="{FF2B5EF4-FFF2-40B4-BE49-F238E27FC236}">
                <a16:creationId xmlns:a16="http://schemas.microsoft.com/office/drawing/2014/main" id="{688269E6-1931-6D96-D152-F6D76ED95221}"/>
              </a:ext>
            </a:extLst>
          </p:cNvPr>
          <p:cNvGrpSpPr/>
          <p:nvPr/>
        </p:nvGrpSpPr>
        <p:grpSpPr>
          <a:xfrm>
            <a:off x="647375" y="652504"/>
            <a:ext cx="6271274" cy="314523"/>
            <a:chOff x="0" y="927735"/>
            <a:chExt cx="5934075" cy="332740"/>
          </a:xfrm>
          <a:solidFill>
            <a:srgbClr val="9FAFB3"/>
          </a:solidFill>
        </p:grpSpPr>
        <p:cxnSp>
          <p:nvCxnSpPr>
            <p:cNvPr id="11" name="Straight Connector 10">
              <a:extLst>
                <a:ext uri="{FF2B5EF4-FFF2-40B4-BE49-F238E27FC236}">
                  <a16:creationId xmlns:a16="http://schemas.microsoft.com/office/drawing/2014/main" id="{EE00967F-85E4-1405-3E66-443DF0BA2E40}"/>
                </a:ext>
              </a:extLst>
            </p:cNvPr>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
              <a:extLst>
                <a:ext uri="{FF2B5EF4-FFF2-40B4-BE49-F238E27FC236}">
                  <a16:creationId xmlns:a16="http://schemas.microsoft.com/office/drawing/2014/main" id="{DC31207A-7200-341D-6018-ED3120632225}"/>
                </a:ext>
              </a:extLst>
            </p:cNvPr>
            <p:cNvSpPr txBox="1"/>
            <p:nvPr/>
          </p:nvSpPr>
          <p:spPr>
            <a:xfrm>
              <a:off x="1448" y="927735"/>
              <a:ext cx="1822929"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Q&amp;A / Feedback?</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14" name="TextBox 13">
            <a:extLst>
              <a:ext uri="{FF2B5EF4-FFF2-40B4-BE49-F238E27FC236}">
                <a16:creationId xmlns:a16="http://schemas.microsoft.com/office/drawing/2014/main" id="{8EDF1AF8-AA67-DF64-DD13-26F4228593DF}"/>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sp>
        <p:nvSpPr>
          <p:cNvPr id="2" name="Rectangle 1">
            <a:extLst>
              <a:ext uri="{FF2B5EF4-FFF2-40B4-BE49-F238E27FC236}">
                <a16:creationId xmlns:a16="http://schemas.microsoft.com/office/drawing/2014/main" id="{5905722C-C2C9-A760-386E-99DA7CD8A282}"/>
              </a:ext>
            </a:extLst>
          </p:cNvPr>
          <p:cNvSpPr/>
          <p:nvPr/>
        </p:nvSpPr>
        <p:spPr>
          <a:xfrm>
            <a:off x="130629" y="5962261"/>
            <a:ext cx="2276669" cy="494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5F260D-79E2-309A-21B7-9403F131D0E3}"/>
              </a:ext>
            </a:extLst>
          </p:cNvPr>
          <p:cNvSpPr/>
          <p:nvPr/>
        </p:nvSpPr>
        <p:spPr>
          <a:xfrm>
            <a:off x="7495592" y="5962261"/>
            <a:ext cx="4565779" cy="494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156292D-8061-CF72-C6D0-428ADA9E4660}"/>
              </a:ext>
            </a:extLst>
          </p:cNvPr>
          <p:cNvSpPr txBox="1">
            <a:spLocks/>
          </p:cNvSpPr>
          <p:nvPr/>
        </p:nvSpPr>
        <p:spPr>
          <a:xfrm>
            <a:off x="336945" y="1931551"/>
            <a:ext cx="11514761" cy="237949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2900" b="1" dirty="0">
                <a:solidFill>
                  <a:srgbClr val="C00000"/>
                </a:solidFill>
                <a:latin typeface="Tenorite" panose="00000500000000000000" pitchFamily="2" charset="0"/>
              </a:rPr>
              <a:t>Ashton Terry</a:t>
            </a:r>
          </a:p>
          <a:p>
            <a:pPr>
              <a:spcAft>
                <a:spcPts val="600"/>
              </a:spcAft>
            </a:pPr>
            <a:r>
              <a:rPr lang="en-US" sz="2900" b="1" dirty="0">
                <a:solidFill>
                  <a:srgbClr val="C00000"/>
                </a:solidFill>
                <a:latin typeface="Tenorite" panose="00000500000000000000" pitchFamily="2" charset="0"/>
              </a:rPr>
              <a:t>Senior Manager, Central Florida Education Ecosystem Database (CFEED)</a:t>
            </a:r>
          </a:p>
          <a:p>
            <a:pPr>
              <a:spcAft>
                <a:spcPts val="600"/>
              </a:spcAft>
            </a:pPr>
            <a:r>
              <a:rPr lang="en-US" sz="2900" b="1" dirty="0">
                <a:solidFill>
                  <a:srgbClr val="C00000"/>
                </a:solidFill>
                <a:latin typeface="Tenorite" panose="00000500000000000000" pitchFamily="2" charset="0"/>
              </a:rPr>
              <a:t>Research, Evaluation &amp; Accountability Department</a:t>
            </a:r>
          </a:p>
          <a:p>
            <a:pPr>
              <a:spcAft>
                <a:spcPts val="600"/>
              </a:spcAft>
            </a:pPr>
            <a:r>
              <a:rPr lang="en-US" sz="2900" b="1" dirty="0">
                <a:solidFill>
                  <a:srgbClr val="BF311A"/>
                </a:solidFill>
                <a:latin typeface="Tenorite" panose="00000500000000000000" pitchFamily="2" charset="0"/>
              </a:rPr>
              <a:t>ashton.terry@osceolaschools.net</a:t>
            </a:r>
          </a:p>
          <a:p>
            <a:pPr>
              <a:spcAft>
                <a:spcPts val="600"/>
              </a:spcAft>
            </a:pPr>
            <a:r>
              <a:rPr lang="en-US" sz="2900" b="1" dirty="0">
                <a:solidFill>
                  <a:srgbClr val="C00000"/>
                </a:solidFill>
                <a:latin typeface="Tenorite" panose="00000500000000000000" pitchFamily="2" charset="0"/>
              </a:rPr>
              <a:t>LinkedIn QR Code Below-Let’s Connect!</a:t>
            </a:r>
          </a:p>
        </p:txBody>
      </p:sp>
      <p:pic>
        <p:nvPicPr>
          <p:cNvPr id="7" name="Picture 6">
            <a:extLst>
              <a:ext uri="{FF2B5EF4-FFF2-40B4-BE49-F238E27FC236}">
                <a16:creationId xmlns:a16="http://schemas.microsoft.com/office/drawing/2014/main" id="{7B169D6F-1637-4FB1-E418-E98500045BD4}"/>
              </a:ext>
            </a:extLst>
          </p:cNvPr>
          <p:cNvPicPr>
            <a:picLocks noChangeAspect="1"/>
          </p:cNvPicPr>
          <p:nvPr/>
        </p:nvPicPr>
        <p:blipFill>
          <a:blip r:embed="rId3"/>
          <a:stretch>
            <a:fillRect/>
          </a:stretch>
        </p:blipFill>
        <p:spPr>
          <a:xfrm>
            <a:off x="8070771" y="5903492"/>
            <a:ext cx="4121229" cy="954508"/>
          </a:xfrm>
          <a:prstGeom prst="rect">
            <a:avLst/>
          </a:prstGeom>
        </p:spPr>
      </p:pic>
      <p:pic>
        <p:nvPicPr>
          <p:cNvPr id="9" name="Picture 8">
            <a:extLst>
              <a:ext uri="{FF2B5EF4-FFF2-40B4-BE49-F238E27FC236}">
                <a16:creationId xmlns:a16="http://schemas.microsoft.com/office/drawing/2014/main" id="{F6DC4A44-3758-EA7C-B9E0-3C31B41A1C64}"/>
              </a:ext>
            </a:extLst>
          </p:cNvPr>
          <p:cNvPicPr>
            <a:picLocks noChangeAspect="1"/>
          </p:cNvPicPr>
          <p:nvPr/>
        </p:nvPicPr>
        <p:blipFill>
          <a:blip r:embed="rId4"/>
          <a:stretch>
            <a:fillRect/>
          </a:stretch>
        </p:blipFill>
        <p:spPr>
          <a:xfrm>
            <a:off x="5148946" y="4598621"/>
            <a:ext cx="1890760" cy="1858161"/>
          </a:xfrm>
          <a:prstGeom prst="rect">
            <a:avLst/>
          </a:prstGeom>
        </p:spPr>
      </p:pic>
    </p:spTree>
    <p:extLst>
      <p:ext uri="{BB962C8B-B14F-4D97-AF65-F5344CB8AC3E}">
        <p14:creationId xmlns:p14="http://schemas.microsoft.com/office/powerpoint/2010/main" val="155308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647375" y="1288556"/>
            <a:ext cx="1145042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a:solidFill>
                  <a:srgbClr val="19200E"/>
                </a:solidFill>
                <a:latin typeface="Tenorite" panose="00000500000000000000" pitchFamily="2" charset="0"/>
              </a:rPr>
              <a:t>-Kahoot Pop Quiz: What do you already know about CFEED research?</a:t>
            </a:r>
          </a:p>
          <a:p>
            <a:endParaRPr lang="en-US" b="1" dirty="0">
              <a:solidFill>
                <a:srgbClr val="19200E"/>
              </a:solidFill>
              <a:latin typeface="Tenorite" panose="00000500000000000000" pitchFamily="2" charset="0"/>
            </a:endParaRPr>
          </a:p>
          <a:p>
            <a:r>
              <a:rPr lang="en-US" b="1" dirty="0">
                <a:solidFill>
                  <a:srgbClr val="19200E"/>
                </a:solidFill>
                <a:latin typeface="Tenorite" panose="00000500000000000000" pitchFamily="2" charset="0"/>
              </a:rPr>
              <a:t>-Innovative CFEED Research: Acceleration, Post-Secondary Readiness, 								   Post-Secondary Progression, and Chronic Absenteeism</a:t>
            </a:r>
          </a:p>
          <a:p>
            <a:endParaRPr lang="en-US" b="1" dirty="0">
              <a:solidFill>
                <a:srgbClr val="19200E"/>
              </a:solidFill>
              <a:latin typeface="Tenorite" panose="00000500000000000000" pitchFamily="2" charset="0"/>
            </a:endParaRPr>
          </a:p>
          <a:p>
            <a:r>
              <a:rPr lang="en-US" b="1" dirty="0">
                <a:solidFill>
                  <a:srgbClr val="19200E"/>
                </a:solidFill>
                <a:latin typeface="Tenorite" panose="00000500000000000000" pitchFamily="2" charset="0"/>
              </a:rPr>
              <a:t>-The Birth and Progression of Osceola Prosper</a:t>
            </a:r>
          </a:p>
          <a:p>
            <a:endParaRPr lang="en-US" b="1" dirty="0">
              <a:solidFill>
                <a:srgbClr val="19200E"/>
              </a:solidFill>
              <a:latin typeface="Tenorite" panose="00000500000000000000" pitchFamily="2" charset="0"/>
            </a:endParaRPr>
          </a:p>
          <a:p>
            <a:r>
              <a:rPr lang="en-US" b="1" dirty="0">
                <a:solidFill>
                  <a:srgbClr val="19200E"/>
                </a:solidFill>
                <a:latin typeface="Tenorite" panose="00000500000000000000" pitchFamily="2" charset="0"/>
              </a:rPr>
              <a:t>-Around the World Activity</a:t>
            </a:r>
          </a:p>
          <a:p>
            <a:pPr marL="742950" lvl="1" indent="-285750">
              <a:buFont typeface="Arial" panose="020B0604020202020204" pitchFamily="34" charset="0"/>
              <a:buChar char="•"/>
            </a:pPr>
            <a:r>
              <a:rPr lang="en-US" dirty="0">
                <a:solidFill>
                  <a:srgbClr val="19200E"/>
                </a:solidFill>
                <a:latin typeface="Tenorite" panose="00000500000000000000" pitchFamily="2" charset="0"/>
              </a:rPr>
              <a:t>Your biggest takeaway from this session</a:t>
            </a:r>
            <a:endParaRPr lang="en-US" b="1" dirty="0">
              <a:solidFill>
                <a:srgbClr val="19200E"/>
              </a:solidFill>
              <a:latin typeface="Tenorite" panose="00000500000000000000" pitchFamily="2" charset="0"/>
            </a:endParaRPr>
          </a:p>
          <a:p>
            <a:pPr marL="742950" lvl="1" indent="-285750">
              <a:buFont typeface="Arial" panose="020B0604020202020204" pitchFamily="34" charset="0"/>
              <a:buChar char="•"/>
            </a:pPr>
            <a:r>
              <a:rPr lang="en-US" dirty="0">
                <a:solidFill>
                  <a:srgbClr val="19200E"/>
                </a:solidFill>
                <a:latin typeface="Tenorite" panose="00000500000000000000" pitchFamily="2" charset="0"/>
              </a:rPr>
              <a:t>One new research idea that CFEED could help your organization with</a:t>
            </a:r>
          </a:p>
          <a:p>
            <a:pPr marL="742950" lvl="1" indent="-285750">
              <a:buFont typeface="Arial" panose="020B0604020202020204" pitchFamily="34" charset="0"/>
              <a:buChar char="•"/>
            </a:pPr>
            <a:r>
              <a:rPr lang="en-US" dirty="0">
                <a:solidFill>
                  <a:srgbClr val="19200E"/>
                </a:solidFill>
                <a:latin typeface="Tenorite" panose="00000500000000000000" pitchFamily="2" charset="0"/>
              </a:rPr>
              <a:t>One question you still have</a:t>
            </a:r>
          </a:p>
          <a:p>
            <a:pPr marL="742950" lvl="1" indent="-285750">
              <a:buFont typeface="Arial" panose="020B0604020202020204" pitchFamily="34" charset="0"/>
              <a:buChar char="•"/>
            </a:pPr>
            <a:r>
              <a:rPr lang="en-US" dirty="0">
                <a:solidFill>
                  <a:srgbClr val="19200E"/>
                </a:solidFill>
                <a:latin typeface="Tenorite" panose="00000500000000000000" pitchFamily="2" charset="0"/>
              </a:rPr>
              <a:t>While you’re at it…network and make a new friend </a:t>
            </a:r>
            <a:r>
              <a:rPr lang="en-US" dirty="0">
                <a:solidFill>
                  <a:srgbClr val="19200E"/>
                </a:solidFill>
                <a:latin typeface="Tenorite" panose="00000500000000000000" pitchFamily="2" charset="0"/>
                <a:sym typeface="Wingdings" panose="05000000000000000000" pitchFamily="2" charset="2"/>
              </a:rPr>
              <a:t></a:t>
            </a:r>
            <a:endParaRPr lang="en-US" dirty="0">
              <a:solidFill>
                <a:srgbClr val="19200E"/>
              </a:solidFill>
              <a:latin typeface="Tenorite" panose="00000500000000000000" pitchFamily="2" charset="0"/>
            </a:endParaRPr>
          </a:p>
          <a:p>
            <a:endParaRPr lang="en-US" b="1" dirty="0">
              <a:solidFill>
                <a:srgbClr val="19200E"/>
              </a:solidFill>
              <a:latin typeface="Tenorite" panose="00000500000000000000" pitchFamily="2" charset="0"/>
            </a:endParaRPr>
          </a:p>
          <a:p>
            <a:r>
              <a:rPr lang="en-US" b="1" dirty="0">
                <a:solidFill>
                  <a:srgbClr val="19200E"/>
                </a:solidFill>
                <a:latin typeface="Tenorite" panose="00000500000000000000" pitchFamily="2" charset="0"/>
              </a:rPr>
              <a:t>-Q&amp;A / Feedback</a:t>
            </a:r>
          </a:p>
          <a:p>
            <a:endParaRPr lang="en-US" sz="1500" b="1" i="1" dirty="0">
              <a:solidFill>
                <a:srgbClr val="19200E"/>
              </a:solidFill>
              <a:latin typeface="Tenorite" panose="00000500000000000000" pitchFamily="2" charset="0"/>
            </a:endParaRPr>
          </a:p>
          <a:p>
            <a:r>
              <a:rPr lang="en-US" b="1" dirty="0">
                <a:solidFill>
                  <a:srgbClr val="19200E"/>
                </a:solidFill>
                <a:latin typeface="Tenorite" panose="00000500000000000000" pitchFamily="2" charset="0"/>
              </a:rPr>
              <a:t>-Thank you for being here!</a:t>
            </a:r>
          </a:p>
          <a:p>
            <a:endParaRPr lang="en-US" sz="1500" b="1" i="1" dirty="0">
              <a:solidFill>
                <a:srgbClr val="19200E"/>
              </a:solidFill>
              <a:latin typeface="Tenorite" panose="00000500000000000000" pitchFamily="2" charset="0"/>
            </a:endParaRPr>
          </a:p>
        </p:txBody>
      </p:sp>
      <p:grpSp>
        <p:nvGrpSpPr>
          <p:cNvPr id="4" name="Group 3"/>
          <p:cNvGrpSpPr/>
          <p:nvPr/>
        </p:nvGrpSpPr>
        <p:grpSpPr>
          <a:xfrm>
            <a:off x="647375" y="954508"/>
            <a:ext cx="6271274" cy="314523"/>
            <a:chOff x="0" y="927735"/>
            <a:chExt cx="5934075" cy="332740"/>
          </a:xfrm>
          <a:solidFill>
            <a:srgbClr val="9FAFB3"/>
          </a:solidFill>
        </p:grpSpPr>
        <p:cxnSp>
          <p:nvCxnSpPr>
            <p:cNvPr id="5" name="Straight Connector 4"/>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448" y="927735"/>
              <a:ext cx="1789413"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latin typeface="Tenorite" panose="00000500000000000000" pitchFamily="2" charset="0"/>
                  <a:ea typeface="Calibri" panose="020F0502020204030204" pitchFamily="34" charset="0"/>
                  <a:cs typeface="Times New Roman" panose="02020603050405020304" pitchFamily="18" charset="0"/>
                </a:rPr>
                <a:t>Session Agenda</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3" name="Rectangle 11"/>
          <p:cNvSpPr>
            <a:spLocks noChangeArrowheads="1"/>
          </p:cNvSpPr>
          <p:nvPr/>
        </p:nvSpPr>
        <p:spPr bwMode="auto">
          <a:xfrm>
            <a:off x="152400" y="152400"/>
            <a:ext cx="11179988" cy="4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2" name="TextBox 21">
            <a:extLst>
              <a:ext uri="{FF2B5EF4-FFF2-40B4-BE49-F238E27FC236}">
                <a16:creationId xmlns:a16="http://schemas.microsoft.com/office/drawing/2014/main" id="{C5ACBBBC-1F80-4657-A454-A7A44778C1D2}"/>
              </a:ext>
            </a:extLst>
          </p:cNvPr>
          <p:cNvSpPr txBox="1"/>
          <p:nvPr/>
        </p:nvSpPr>
        <p:spPr>
          <a:xfrm>
            <a:off x="-3345" y="-2236"/>
            <a:ext cx="12195345" cy="707886"/>
          </a:xfrm>
          <a:prstGeom prst="rect">
            <a:avLst/>
          </a:prstGeom>
          <a:solidFill>
            <a:srgbClr val="BF311A"/>
          </a:solidFill>
        </p:spPr>
        <p:txBody>
          <a:bodyPr wrap="square" rtlCol="0">
            <a:spAutoFit/>
          </a:bodyPr>
          <a:lstStyle/>
          <a:p>
            <a:pPr algn="ctr"/>
            <a:r>
              <a:rPr lang="en-US" sz="2000" b="1" spc="-5" dirty="0">
                <a:solidFill>
                  <a:schemeClr val="bg1"/>
                </a:solidFill>
                <a:latin typeface="Tenorite" panose="00000500000000000000" pitchFamily="2" charset="0"/>
                <a:cs typeface="Sitka Display"/>
              </a:rPr>
              <a:t>How CFEED Research Helped Shape the Osceola Prosper Program</a:t>
            </a:r>
          </a:p>
          <a:p>
            <a:pPr algn="ctr"/>
            <a:r>
              <a:rPr lang="en-US" sz="2000" b="1" spc="-5" dirty="0">
                <a:solidFill>
                  <a:schemeClr val="bg1"/>
                </a:solidFill>
                <a:latin typeface="Tenorite" panose="00000500000000000000" pitchFamily="2" charset="0"/>
                <a:cs typeface="Sitka Display"/>
              </a:rPr>
              <a:t>Ashton Terry-CFEED Senior Manager, The School District of Osceola County, Florida</a:t>
            </a:r>
          </a:p>
        </p:txBody>
      </p:sp>
      <p:pic>
        <p:nvPicPr>
          <p:cNvPr id="11" name="Picture 10">
            <a:extLst>
              <a:ext uri="{FF2B5EF4-FFF2-40B4-BE49-F238E27FC236}">
                <a16:creationId xmlns:a16="http://schemas.microsoft.com/office/drawing/2014/main" id="{DAD8C5E4-7B22-622B-9CBB-FCE51701E827}"/>
              </a:ext>
            </a:extLst>
          </p:cNvPr>
          <p:cNvPicPr>
            <a:picLocks noChangeAspect="1"/>
          </p:cNvPicPr>
          <p:nvPr/>
        </p:nvPicPr>
        <p:blipFill>
          <a:blip r:embed="rId3"/>
          <a:stretch>
            <a:fillRect/>
          </a:stretch>
        </p:blipFill>
        <p:spPr>
          <a:xfrm>
            <a:off x="8070771" y="5903492"/>
            <a:ext cx="4121229" cy="954508"/>
          </a:xfrm>
          <a:prstGeom prst="rect">
            <a:avLst/>
          </a:prstGeom>
        </p:spPr>
      </p:pic>
    </p:spTree>
    <p:extLst>
      <p:ext uri="{BB962C8B-B14F-4D97-AF65-F5344CB8AC3E}">
        <p14:creationId xmlns:p14="http://schemas.microsoft.com/office/powerpoint/2010/main" val="417174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Graphic 61" descr="Man with solid fill">
            <a:extLst>
              <a:ext uri="{FF2B5EF4-FFF2-40B4-BE49-F238E27FC236}">
                <a16:creationId xmlns:a16="http://schemas.microsoft.com/office/drawing/2014/main" id="{5A908398-5861-B68C-9B1F-39EF6CAFD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0890" y="1602500"/>
            <a:ext cx="1580107" cy="1580107"/>
          </a:xfrm>
          <a:prstGeom prst="rect">
            <a:avLst/>
          </a:prstGeom>
        </p:spPr>
      </p:pic>
      <p:grpSp>
        <p:nvGrpSpPr>
          <p:cNvPr id="4" name="Group 3"/>
          <p:cNvGrpSpPr/>
          <p:nvPr/>
        </p:nvGrpSpPr>
        <p:grpSpPr>
          <a:xfrm>
            <a:off x="647375" y="652504"/>
            <a:ext cx="6271274" cy="314523"/>
            <a:chOff x="0" y="927735"/>
            <a:chExt cx="5934075" cy="332740"/>
          </a:xfrm>
          <a:solidFill>
            <a:srgbClr val="9FAFB3"/>
          </a:solidFill>
        </p:grpSpPr>
        <p:cxnSp>
          <p:nvCxnSpPr>
            <p:cNvPr id="5" name="Straight Connector 4"/>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448" y="927735"/>
              <a:ext cx="1372492"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Acceleration</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3" name="Rectangle 11"/>
          <p:cNvSpPr>
            <a:spLocks noChangeArrowheads="1"/>
          </p:cNvSpPr>
          <p:nvPr/>
        </p:nvSpPr>
        <p:spPr bwMode="auto">
          <a:xfrm>
            <a:off x="152400" y="152400"/>
            <a:ext cx="11179988" cy="4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2" name="TextBox 21">
            <a:extLst>
              <a:ext uri="{FF2B5EF4-FFF2-40B4-BE49-F238E27FC236}">
                <a16:creationId xmlns:a16="http://schemas.microsoft.com/office/drawing/2014/main" id="{C5ACBBBC-1F80-4657-A454-A7A44778C1D2}"/>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sp>
        <p:nvSpPr>
          <p:cNvPr id="36" name="Rectangle 35">
            <a:extLst>
              <a:ext uri="{FF2B5EF4-FFF2-40B4-BE49-F238E27FC236}">
                <a16:creationId xmlns:a16="http://schemas.microsoft.com/office/drawing/2014/main" id="{464E5901-561F-411D-C175-FAC43AA58F3F}"/>
              </a:ext>
            </a:extLst>
          </p:cNvPr>
          <p:cNvSpPr/>
          <p:nvPr/>
        </p:nvSpPr>
        <p:spPr>
          <a:xfrm>
            <a:off x="8104742" y="711681"/>
            <a:ext cx="1189908" cy="966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12E16095-1318-2C19-CD96-22C2EC047A6D}"/>
              </a:ext>
            </a:extLst>
          </p:cNvPr>
          <p:cNvGraphicFramePr/>
          <p:nvPr>
            <p:extLst>
              <p:ext uri="{D42A27DB-BD31-4B8C-83A1-F6EECF244321}">
                <p14:modId xmlns:p14="http://schemas.microsoft.com/office/powerpoint/2010/main" val="2130534392"/>
              </p:ext>
            </p:extLst>
          </p:nvPr>
        </p:nvGraphicFramePr>
        <p:xfrm>
          <a:off x="353617" y="2365882"/>
          <a:ext cx="5376506" cy="23874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10">
            <a:extLst>
              <a:ext uri="{FF2B5EF4-FFF2-40B4-BE49-F238E27FC236}">
                <a16:creationId xmlns:a16="http://schemas.microsoft.com/office/drawing/2014/main" id="{C8D089F8-06F0-1004-6D55-D6F0AA6C2494}"/>
              </a:ext>
            </a:extLst>
          </p:cNvPr>
          <p:cNvGraphicFramePr/>
          <p:nvPr>
            <p:extLst>
              <p:ext uri="{D42A27DB-BD31-4B8C-83A1-F6EECF244321}">
                <p14:modId xmlns:p14="http://schemas.microsoft.com/office/powerpoint/2010/main" val="2295298617"/>
              </p:ext>
            </p:extLst>
          </p:nvPr>
        </p:nvGraphicFramePr>
        <p:xfrm>
          <a:off x="6336604" y="1800776"/>
          <a:ext cx="5376506" cy="367626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3" name="Group 12">
            <a:extLst>
              <a:ext uri="{FF2B5EF4-FFF2-40B4-BE49-F238E27FC236}">
                <a16:creationId xmlns:a16="http://schemas.microsoft.com/office/drawing/2014/main" id="{55DC6117-7DF0-2355-1E24-6DA1A8DF5064}"/>
              </a:ext>
            </a:extLst>
          </p:cNvPr>
          <p:cNvGrpSpPr/>
          <p:nvPr/>
        </p:nvGrpSpPr>
        <p:grpSpPr>
          <a:xfrm>
            <a:off x="5883651" y="3384460"/>
            <a:ext cx="299425" cy="350270"/>
            <a:chOff x="3535682" y="1018578"/>
            <a:chExt cx="299425" cy="350270"/>
          </a:xfrm>
        </p:grpSpPr>
        <p:sp>
          <p:nvSpPr>
            <p:cNvPr id="18" name="Arrow: Right 17">
              <a:extLst>
                <a:ext uri="{FF2B5EF4-FFF2-40B4-BE49-F238E27FC236}">
                  <a16:creationId xmlns:a16="http://schemas.microsoft.com/office/drawing/2014/main" id="{6543DFD3-82C6-569B-36D4-7BC3D0084A30}"/>
                </a:ext>
              </a:extLst>
            </p:cNvPr>
            <p:cNvSpPr/>
            <p:nvPr/>
          </p:nvSpPr>
          <p:spPr>
            <a:xfrm>
              <a:off x="3535682" y="1018578"/>
              <a:ext cx="299425"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Arrow: Right 4">
              <a:extLst>
                <a:ext uri="{FF2B5EF4-FFF2-40B4-BE49-F238E27FC236}">
                  <a16:creationId xmlns:a16="http://schemas.microsoft.com/office/drawing/2014/main" id="{3072B84C-CB1D-9333-85F0-56F6F92A985F}"/>
                </a:ext>
              </a:extLst>
            </p:cNvPr>
            <p:cNvSpPr txBox="1"/>
            <p:nvPr/>
          </p:nvSpPr>
          <p:spPr>
            <a:xfrm>
              <a:off x="3535682" y="1088632"/>
              <a:ext cx="209598"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20" name="Group 19">
            <a:extLst>
              <a:ext uri="{FF2B5EF4-FFF2-40B4-BE49-F238E27FC236}">
                <a16:creationId xmlns:a16="http://schemas.microsoft.com/office/drawing/2014/main" id="{3222615D-3CCF-5460-C53D-A403FB2738CC}"/>
              </a:ext>
            </a:extLst>
          </p:cNvPr>
          <p:cNvGrpSpPr/>
          <p:nvPr/>
        </p:nvGrpSpPr>
        <p:grpSpPr>
          <a:xfrm rot="3745444">
            <a:off x="7874763" y="4056266"/>
            <a:ext cx="342841" cy="350270"/>
            <a:chOff x="1519931" y="940622"/>
            <a:chExt cx="342841" cy="350270"/>
          </a:xfrm>
        </p:grpSpPr>
        <p:sp>
          <p:nvSpPr>
            <p:cNvPr id="48" name="Arrow: Right 47">
              <a:extLst>
                <a:ext uri="{FF2B5EF4-FFF2-40B4-BE49-F238E27FC236}">
                  <a16:creationId xmlns:a16="http://schemas.microsoft.com/office/drawing/2014/main" id="{30CE2652-4816-B8DF-937E-211C9344A5BC}"/>
                </a:ext>
              </a:extLst>
            </p:cNvPr>
            <p:cNvSpPr/>
            <p:nvPr/>
          </p:nvSpPr>
          <p:spPr>
            <a:xfrm rot="19611922">
              <a:off x="1519931" y="940622"/>
              <a:ext cx="342841"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0" name="Arrow: Right 4">
              <a:extLst>
                <a:ext uri="{FF2B5EF4-FFF2-40B4-BE49-F238E27FC236}">
                  <a16:creationId xmlns:a16="http://schemas.microsoft.com/office/drawing/2014/main" id="{691D31FC-0A5A-39E6-6EBE-B6EAC11B94BE}"/>
                </a:ext>
              </a:extLst>
            </p:cNvPr>
            <p:cNvSpPr txBox="1"/>
            <p:nvPr/>
          </p:nvSpPr>
          <p:spPr>
            <a:xfrm rot="19611922">
              <a:off x="1528293" y="1038786"/>
              <a:ext cx="239989"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56" name="Group 55">
            <a:extLst>
              <a:ext uri="{FF2B5EF4-FFF2-40B4-BE49-F238E27FC236}">
                <a16:creationId xmlns:a16="http://schemas.microsoft.com/office/drawing/2014/main" id="{17402013-59FC-2BE6-EC97-3E41CD4FE97C}"/>
              </a:ext>
            </a:extLst>
          </p:cNvPr>
          <p:cNvGrpSpPr/>
          <p:nvPr/>
        </p:nvGrpSpPr>
        <p:grpSpPr>
          <a:xfrm>
            <a:off x="9831208" y="4056266"/>
            <a:ext cx="332064" cy="350270"/>
            <a:chOff x="1520527" y="988370"/>
            <a:chExt cx="332064" cy="350270"/>
          </a:xfrm>
        </p:grpSpPr>
        <p:sp>
          <p:nvSpPr>
            <p:cNvPr id="57" name="Arrow: Right 56">
              <a:extLst>
                <a:ext uri="{FF2B5EF4-FFF2-40B4-BE49-F238E27FC236}">
                  <a16:creationId xmlns:a16="http://schemas.microsoft.com/office/drawing/2014/main" id="{98AA891B-28E5-26BD-4A2D-4FB5EAB32DA0}"/>
                </a:ext>
              </a:extLst>
            </p:cNvPr>
            <p:cNvSpPr/>
            <p:nvPr/>
          </p:nvSpPr>
          <p:spPr>
            <a:xfrm rot="19690851">
              <a:off x="1520527" y="988370"/>
              <a:ext cx="332064"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8" name="Arrow: Right 4">
              <a:extLst>
                <a:ext uri="{FF2B5EF4-FFF2-40B4-BE49-F238E27FC236}">
                  <a16:creationId xmlns:a16="http://schemas.microsoft.com/office/drawing/2014/main" id="{E3FAB02C-E567-112C-E00E-2D31C321225C}"/>
                </a:ext>
              </a:extLst>
            </p:cNvPr>
            <p:cNvSpPr txBox="1"/>
            <p:nvPr/>
          </p:nvSpPr>
          <p:spPr>
            <a:xfrm rot="19690851">
              <a:off x="1528013" y="1084686"/>
              <a:ext cx="232445"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59" name="Group 58">
            <a:extLst>
              <a:ext uri="{FF2B5EF4-FFF2-40B4-BE49-F238E27FC236}">
                <a16:creationId xmlns:a16="http://schemas.microsoft.com/office/drawing/2014/main" id="{668A8C0A-4A72-9D81-648B-47010FEA28D3}"/>
              </a:ext>
            </a:extLst>
          </p:cNvPr>
          <p:cNvGrpSpPr/>
          <p:nvPr/>
        </p:nvGrpSpPr>
        <p:grpSpPr>
          <a:xfrm rot="3745444">
            <a:off x="9809699" y="2782973"/>
            <a:ext cx="342841" cy="350270"/>
            <a:chOff x="1519931" y="940622"/>
            <a:chExt cx="342841" cy="350270"/>
          </a:xfrm>
        </p:grpSpPr>
        <p:sp>
          <p:nvSpPr>
            <p:cNvPr id="60" name="Arrow: Right 59">
              <a:extLst>
                <a:ext uri="{FF2B5EF4-FFF2-40B4-BE49-F238E27FC236}">
                  <a16:creationId xmlns:a16="http://schemas.microsoft.com/office/drawing/2014/main" id="{C1E9C886-C1F4-9C44-12B6-454602A7212A}"/>
                </a:ext>
              </a:extLst>
            </p:cNvPr>
            <p:cNvSpPr/>
            <p:nvPr/>
          </p:nvSpPr>
          <p:spPr>
            <a:xfrm rot="19611922">
              <a:off x="1519931" y="940622"/>
              <a:ext cx="342841"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1" name="Arrow: Right 4">
              <a:extLst>
                <a:ext uri="{FF2B5EF4-FFF2-40B4-BE49-F238E27FC236}">
                  <a16:creationId xmlns:a16="http://schemas.microsoft.com/office/drawing/2014/main" id="{D3E919A0-DF29-0469-CFDE-3F0B5782D216}"/>
                </a:ext>
              </a:extLst>
            </p:cNvPr>
            <p:cNvSpPr txBox="1"/>
            <p:nvPr/>
          </p:nvSpPr>
          <p:spPr>
            <a:xfrm rot="19611922">
              <a:off x="1528293" y="1038786"/>
              <a:ext cx="239989"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sp>
        <p:nvSpPr>
          <p:cNvPr id="63" name="Rectangle 62">
            <a:extLst>
              <a:ext uri="{FF2B5EF4-FFF2-40B4-BE49-F238E27FC236}">
                <a16:creationId xmlns:a16="http://schemas.microsoft.com/office/drawing/2014/main" id="{153497D6-0141-0A0E-9FAB-8D97B0E46486}"/>
              </a:ext>
            </a:extLst>
          </p:cNvPr>
          <p:cNvSpPr/>
          <p:nvPr/>
        </p:nvSpPr>
        <p:spPr>
          <a:xfrm>
            <a:off x="7197665" y="1793924"/>
            <a:ext cx="485509" cy="83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944EB7B-63CB-CA1B-BCC8-42E23AB5251F}"/>
              </a:ext>
            </a:extLst>
          </p:cNvPr>
          <p:cNvSpPr/>
          <p:nvPr/>
        </p:nvSpPr>
        <p:spPr>
          <a:xfrm rot="18749024">
            <a:off x="6760579" y="2025414"/>
            <a:ext cx="855289" cy="155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7C511CA-7C5F-74EB-7B46-E851CABD0309}"/>
              </a:ext>
            </a:extLst>
          </p:cNvPr>
          <p:cNvSpPr/>
          <p:nvPr/>
        </p:nvSpPr>
        <p:spPr>
          <a:xfrm rot="2383665">
            <a:off x="7409026" y="1714658"/>
            <a:ext cx="161641" cy="1127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descr="Graduation cap with solid fill">
            <a:extLst>
              <a:ext uri="{FF2B5EF4-FFF2-40B4-BE49-F238E27FC236}">
                <a16:creationId xmlns:a16="http://schemas.microsoft.com/office/drawing/2014/main" id="{B9B5B648-95B6-C583-580C-0045041957E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54453">
            <a:off x="7307790" y="810746"/>
            <a:ext cx="560509" cy="560509"/>
          </a:xfrm>
          <a:prstGeom prst="rect">
            <a:avLst/>
          </a:prstGeom>
        </p:spPr>
      </p:pic>
      <p:pic>
        <p:nvPicPr>
          <p:cNvPr id="67" name="Graphic 66" descr="Diploma roll with solid fill">
            <a:extLst>
              <a:ext uri="{FF2B5EF4-FFF2-40B4-BE49-F238E27FC236}">
                <a16:creationId xmlns:a16="http://schemas.microsoft.com/office/drawing/2014/main" id="{8DB0CCC0-942B-0295-4740-874A3B3A9E9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3148566">
            <a:off x="6213376" y="2111555"/>
            <a:ext cx="683974" cy="678187"/>
          </a:xfrm>
          <a:prstGeom prst="rect">
            <a:avLst/>
          </a:prstGeom>
        </p:spPr>
      </p:pic>
      <p:pic>
        <p:nvPicPr>
          <p:cNvPr id="68" name="Graphic 67" descr="Man with solid fill">
            <a:extLst>
              <a:ext uri="{FF2B5EF4-FFF2-40B4-BE49-F238E27FC236}">
                <a16:creationId xmlns:a16="http://schemas.microsoft.com/office/drawing/2014/main" id="{32542D7B-F64F-FA70-1DA3-D78DD4935E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552" y="1981728"/>
            <a:ext cx="1139787" cy="1139787"/>
          </a:xfrm>
          <a:prstGeom prst="rect">
            <a:avLst/>
          </a:prstGeom>
        </p:spPr>
      </p:pic>
      <p:pic>
        <p:nvPicPr>
          <p:cNvPr id="69" name="Graphic 68" descr="Man with solid fill">
            <a:extLst>
              <a:ext uri="{FF2B5EF4-FFF2-40B4-BE49-F238E27FC236}">
                <a16:creationId xmlns:a16="http://schemas.microsoft.com/office/drawing/2014/main" id="{E6570784-5646-B2CD-5AC1-030A3BB6B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4740" y="1086998"/>
            <a:ext cx="2139937" cy="2099707"/>
          </a:xfrm>
          <a:prstGeom prst="rect">
            <a:avLst/>
          </a:prstGeom>
        </p:spPr>
      </p:pic>
      <p:sp>
        <p:nvSpPr>
          <p:cNvPr id="70" name="Rectangle 69">
            <a:extLst>
              <a:ext uri="{FF2B5EF4-FFF2-40B4-BE49-F238E27FC236}">
                <a16:creationId xmlns:a16="http://schemas.microsoft.com/office/drawing/2014/main" id="{61ACBFB6-7B89-6FD0-822A-9F10E79A149B}"/>
              </a:ext>
            </a:extLst>
          </p:cNvPr>
          <p:cNvSpPr/>
          <p:nvPr/>
        </p:nvSpPr>
        <p:spPr>
          <a:xfrm>
            <a:off x="10286780" y="918774"/>
            <a:ext cx="1333441" cy="919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Office worker male with solid fill">
            <a:extLst>
              <a:ext uri="{FF2B5EF4-FFF2-40B4-BE49-F238E27FC236}">
                <a16:creationId xmlns:a16="http://schemas.microsoft.com/office/drawing/2014/main" id="{7160468C-A4E0-A5C3-C824-8B3B7F4B776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364859" y="873433"/>
            <a:ext cx="1183563" cy="1139015"/>
          </a:xfrm>
          <a:prstGeom prst="rect">
            <a:avLst/>
          </a:prstGeom>
        </p:spPr>
      </p:pic>
      <p:sp>
        <p:nvSpPr>
          <p:cNvPr id="72" name="Rectangle 71">
            <a:extLst>
              <a:ext uri="{FF2B5EF4-FFF2-40B4-BE49-F238E27FC236}">
                <a16:creationId xmlns:a16="http://schemas.microsoft.com/office/drawing/2014/main" id="{5421BD80-1020-CF4B-1EBA-3A5EC1D61FAE}"/>
              </a:ext>
            </a:extLst>
          </p:cNvPr>
          <p:cNvSpPr/>
          <p:nvPr/>
        </p:nvSpPr>
        <p:spPr>
          <a:xfrm>
            <a:off x="11198241" y="1861641"/>
            <a:ext cx="780648" cy="567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AB0C853-BDE6-F2DC-843C-17CC2CEF27F2}"/>
              </a:ext>
            </a:extLst>
          </p:cNvPr>
          <p:cNvSpPr/>
          <p:nvPr/>
        </p:nvSpPr>
        <p:spPr>
          <a:xfrm rot="19592719">
            <a:off x="11318186" y="1760023"/>
            <a:ext cx="171107" cy="5343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5322FF6-08BB-011C-217D-DFBE7CAE592C}"/>
              </a:ext>
            </a:extLst>
          </p:cNvPr>
          <p:cNvSpPr/>
          <p:nvPr/>
        </p:nvSpPr>
        <p:spPr>
          <a:xfrm>
            <a:off x="11453273" y="2163234"/>
            <a:ext cx="157547" cy="1356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Briefcase with solid fill">
            <a:extLst>
              <a:ext uri="{FF2B5EF4-FFF2-40B4-BE49-F238E27FC236}">
                <a16:creationId xmlns:a16="http://schemas.microsoft.com/office/drawing/2014/main" id="{36AAF909-66FC-A20C-AE45-55A7498A4CB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133555" y="2081730"/>
            <a:ext cx="796982" cy="914400"/>
          </a:xfrm>
          <a:prstGeom prst="rect">
            <a:avLst/>
          </a:prstGeom>
        </p:spPr>
      </p:pic>
      <p:sp>
        <p:nvSpPr>
          <p:cNvPr id="76" name="Oval 75">
            <a:extLst>
              <a:ext uri="{FF2B5EF4-FFF2-40B4-BE49-F238E27FC236}">
                <a16:creationId xmlns:a16="http://schemas.microsoft.com/office/drawing/2014/main" id="{EB1DBE4F-C69E-E4DF-680E-75C48658CCDD}"/>
              </a:ext>
            </a:extLst>
          </p:cNvPr>
          <p:cNvSpPr/>
          <p:nvPr/>
        </p:nvSpPr>
        <p:spPr>
          <a:xfrm>
            <a:off x="10785247" y="1078557"/>
            <a:ext cx="348308" cy="3454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C615DA0-AE4D-89AE-C5FA-E7194EB397A5}"/>
              </a:ext>
            </a:extLst>
          </p:cNvPr>
          <p:cNvGrpSpPr/>
          <p:nvPr/>
        </p:nvGrpSpPr>
        <p:grpSpPr>
          <a:xfrm>
            <a:off x="10217034" y="3094368"/>
            <a:ext cx="1412382" cy="966599"/>
            <a:chOff x="1944768" y="2555821"/>
            <a:chExt cx="1412382" cy="966599"/>
          </a:xfrm>
        </p:grpSpPr>
        <p:sp>
          <p:nvSpPr>
            <p:cNvPr id="78" name="Rectangle: Rounded Corners 77">
              <a:extLst>
                <a:ext uri="{FF2B5EF4-FFF2-40B4-BE49-F238E27FC236}">
                  <a16:creationId xmlns:a16="http://schemas.microsoft.com/office/drawing/2014/main" id="{C9499E2E-310B-740B-8F6B-8FBA9CD98AEC}"/>
                </a:ext>
              </a:extLst>
            </p:cNvPr>
            <p:cNvSpPr/>
            <p:nvPr/>
          </p:nvSpPr>
          <p:spPr>
            <a:xfrm>
              <a:off x="1944768" y="2555821"/>
              <a:ext cx="1412382" cy="966599"/>
            </a:xfrm>
            <a:prstGeom prst="roundRect">
              <a:avLst>
                <a:gd name="adj" fmla="val 10000"/>
              </a:avLst>
            </a:prstGeom>
            <a:solidFill>
              <a:schemeClr val="bg1"/>
            </a:solidFill>
            <a:ln w="38100">
              <a:solidFill>
                <a:srgbClr val="BF311A"/>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9" name="Rectangle: Rounded Corners 4">
              <a:extLst>
                <a:ext uri="{FF2B5EF4-FFF2-40B4-BE49-F238E27FC236}">
                  <a16:creationId xmlns:a16="http://schemas.microsoft.com/office/drawing/2014/main" id="{CCB8B1AD-AABB-2EE6-B798-259A86EDD526}"/>
                </a:ext>
              </a:extLst>
            </p:cNvPr>
            <p:cNvSpPr txBox="1"/>
            <p:nvPr/>
          </p:nvSpPr>
          <p:spPr>
            <a:xfrm>
              <a:off x="1973079" y="2584132"/>
              <a:ext cx="1355760" cy="909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b="1" dirty="0">
                  <a:solidFill>
                    <a:schemeClr val="tx1"/>
                  </a:solidFill>
                  <a:latin typeface="Sitka Display" panose="02000505000000020004" pitchFamily="2" charset="0"/>
                </a:rPr>
                <a:t>College </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Graduation</a:t>
              </a:r>
            </a:p>
          </p:txBody>
        </p:sp>
      </p:grpSp>
      <p:pic>
        <p:nvPicPr>
          <p:cNvPr id="80" name="Picture 79">
            <a:extLst>
              <a:ext uri="{FF2B5EF4-FFF2-40B4-BE49-F238E27FC236}">
                <a16:creationId xmlns:a16="http://schemas.microsoft.com/office/drawing/2014/main" id="{C2AFE9E7-1F31-B2AA-8077-450254C4401A}"/>
              </a:ext>
            </a:extLst>
          </p:cNvPr>
          <p:cNvPicPr>
            <a:picLocks noChangeAspect="1"/>
          </p:cNvPicPr>
          <p:nvPr/>
        </p:nvPicPr>
        <p:blipFill>
          <a:blip r:embed="rId23"/>
          <a:stretch>
            <a:fillRect/>
          </a:stretch>
        </p:blipFill>
        <p:spPr>
          <a:xfrm>
            <a:off x="100979" y="4203921"/>
            <a:ext cx="3736863" cy="1864431"/>
          </a:xfrm>
          <a:prstGeom prst="rect">
            <a:avLst/>
          </a:prstGeom>
        </p:spPr>
      </p:pic>
      <p:cxnSp>
        <p:nvCxnSpPr>
          <p:cNvPr id="81" name="Straight Connector 80">
            <a:extLst>
              <a:ext uri="{FF2B5EF4-FFF2-40B4-BE49-F238E27FC236}">
                <a16:creationId xmlns:a16="http://schemas.microsoft.com/office/drawing/2014/main" id="{FF63A0F8-F572-7E6D-C7EA-EAC1FC46FA6E}"/>
              </a:ext>
            </a:extLst>
          </p:cNvPr>
          <p:cNvCxnSpPr>
            <a:cxnSpLocks/>
          </p:cNvCxnSpPr>
          <p:nvPr/>
        </p:nvCxnSpPr>
        <p:spPr>
          <a:xfrm>
            <a:off x="517836" y="5201059"/>
            <a:ext cx="2571135" cy="0"/>
          </a:xfrm>
          <a:prstGeom prst="line">
            <a:avLst/>
          </a:prstGeom>
          <a:ln w="41275">
            <a:solidFill>
              <a:srgbClr val="BF311A"/>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2D12E23-A3F5-A167-C6BE-10E10B3FD32C}"/>
              </a:ext>
            </a:extLst>
          </p:cNvPr>
          <p:cNvCxnSpPr>
            <a:cxnSpLocks/>
          </p:cNvCxnSpPr>
          <p:nvPr/>
        </p:nvCxnSpPr>
        <p:spPr>
          <a:xfrm flipV="1">
            <a:off x="1822065" y="5199337"/>
            <a:ext cx="0" cy="279719"/>
          </a:xfrm>
          <a:prstGeom prst="line">
            <a:avLst/>
          </a:prstGeom>
          <a:ln w="41275">
            <a:solidFill>
              <a:srgbClr val="BF311A"/>
            </a:solidFill>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FE3DF381-8A9C-F097-43BA-E8E756FDB10F}"/>
              </a:ext>
            </a:extLst>
          </p:cNvPr>
          <p:cNvPicPr>
            <a:picLocks noChangeAspect="1"/>
          </p:cNvPicPr>
          <p:nvPr/>
        </p:nvPicPr>
        <p:blipFill>
          <a:blip r:embed="rId24"/>
          <a:stretch>
            <a:fillRect/>
          </a:stretch>
        </p:blipFill>
        <p:spPr>
          <a:xfrm>
            <a:off x="1" y="6040077"/>
            <a:ext cx="7034654" cy="815455"/>
          </a:xfrm>
          <a:prstGeom prst="rect">
            <a:avLst/>
          </a:prstGeom>
        </p:spPr>
      </p:pic>
      <p:pic>
        <p:nvPicPr>
          <p:cNvPr id="88" name="Picture 87">
            <a:extLst>
              <a:ext uri="{FF2B5EF4-FFF2-40B4-BE49-F238E27FC236}">
                <a16:creationId xmlns:a16="http://schemas.microsoft.com/office/drawing/2014/main" id="{A7DC9430-4A76-09A5-ACF6-AFCCC2AFDD65}"/>
              </a:ext>
            </a:extLst>
          </p:cNvPr>
          <p:cNvPicPr>
            <a:picLocks noChangeAspect="1"/>
          </p:cNvPicPr>
          <p:nvPr/>
        </p:nvPicPr>
        <p:blipFill>
          <a:blip r:embed="rId25"/>
          <a:stretch>
            <a:fillRect/>
          </a:stretch>
        </p:blipFill>
        <p:spPr>
          <a:xfrm>
            <a:off x="4104038" y="4169348"/>
            <a:ext cx="3333750" cy="1933575"/>
          </a:xfrm>
          <a:prstGeom prst="rect">
            <a:avLst/>
          </a:prstGeom>
        </p:spPr>
      </p:pic>
      <p:cxnSp>
        <p:nvCxnSpPr>
          <p:cNvPr id="89" name="Straight Connector 88">
            <a:extLst>
              <a:ext uri="{FF2B5EF4-FFF2-40B4-BE49-F238E27FC236}">
                <a16:creationId xmlns:a16="http://schemas.microsoft.com/office/drawing/2014/main" id="{C3E15158-49AA-3C45-729B-D15CFACD267A}"/>
              </a:ext>
            </a:extLst>
          </p:cNvPr>
          <p:cNvCxnSpPr>
            <a:cxnSpLocks/>
          </p:cNvCxnSpPr>
          <p:nvPr/>
        </p:nvCxnSpPr>
        <p:spPr>
          <a:xfrm>
            <a:off x="4211813" y="4942912"/>
            <a:ext cx="3103387" cy="0"/>
          </a:xfrm>
          <a:prstGeom prst="line">
            <a:avLst/>
          </a:prstGeom>
          <a:ln w="41275">
            <a:solidFill>
              <a:srgbClr val="BF311A"/>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D0DB3F1-CDBF-E6FA-6A57-08AFDBBC652A}"/>
              </a:ext>
            </a:extLst>
          </p:cNvPr>
          <p:cNvCxnSpPr>
            <a:cxnSpLocks/>
          </p:cNvCxnSpPr>
          <p:nvPr/>
        </p:nvCxnSpPr>
        <p:spPr>
          <a:xfrm flipV="1">
            <a:off x="5258841" y="4942912"/>
            <a:ext cx="0" cy="1097165"/>
          </a:xfrm>
          <a:prstGeom prst="line">
            <a:avLst/>
          </a:prstGeom>
          <a:ln w="41275">
            <a:solidFill>
              <a:srgbClr val="BF311A"/>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06ECCFDD-0765-1C77-8600-1C384B0CA543}"/>
              </a:ext>
            </a:extLst>
          </p:cNvPr>
          <p:cNvSpPr txBox="1"/>
          <p:nvPr/>
        </p:nvSpPr>
        <p:spPr>
          <a:xfrm>
            <a:off x="643578" y="973879"/>
            <a:ext cx="7097842" cy="830997"/>
          </a:xfrm>
          <a:prstGeom prst="rect">
            <a:avLst/>
          </a:prstGeom>
          <a:noFill/>
        </p:spPr>
        <p:txBody>
          <a:bodyPr wrap="square" rtlCol="0">
            <a:spAutoFit/>
          </a:bodyPr>
          <a:lstStyle/>
          <a:p>
            <a:r>
              <a:rPr lang="en-US" sz="1600" dirty="0">
                <a:latin typeface="Tenorite" panose="00000500000000000000" pitchFamily="2" charset="0"/>
              </a:rPr>
              <a:t>-CFEED knows which students have been able to accelerate as early as     middle school.  Middle school acceleration is key for continued success            in high school and post-secondary education.</a:t>
            </a:r>
          </a:p>
        </p:txBody>
      </p:sp>
    </p:spTree>
    <p:extLst>
      <p:ext uri="{BB962C8B-B14F-4D97-AF65-F5344CB8AC3E}">
        <p14:creationId xmlns:p14="http://schemas.microsoft.com/office/powerpoint/2010/main" val="212811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9F7501AA-AB14-F09F-2B44-5DE8E025B338}"/>
              </a:ext>
            </a:extLst>
          </p:cNvPr>
          <p:cNvCxnSpPr/>
          <p:nvPr/>
        </p:nvCxnSpPr>
        <p:spPr>
          <a:xfrm>
            <a:off x="647375" y="4613839"/>
            <a:ext cx="6271274" cy="0"/>
          </a:xfrm>
          <a:prstGeom prst="line">
            <a:avLst/>
          </a:prstGeom>
          <a:solidFill>
            <a:srgbClr val="9FAFB3"/>
          </a:solidFill>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Table 14">
            <a:extLst>
              <a:ext uri="{FF2B5EF4-FFF2-40B4-BE49-F238E27FC236}">
                <a16:creationId xmlns:a16="http://schemas.microsoft.com/office/drawing/2014/main" id="{D1E0CB1D-6C5C-3018-228E-8E6B85C9978A}"/>
              </a:ext>
            </a:extLst>
          </p:cNvPr>
          <p:cNvGraphicFramePr>
            <a:graphicFrameLocks noGrp="1"/>
          </p:cNvGraphicFramePr>
          <p:nvPr>
            <p:extLst>
              <p:ext uri="{D42A27DB-BD31-4B8C-83A1-F6EECF244321}">
                <p14:modId xmlns:p14="http://schemas.microsoft.com/office/powerpoint/2010/main" val="3921053675"/>
              </p:ext>
            </p:extLst>
          </p:nvPr>
        </p:nvGraphicFramePr>
        <p:xfrm>
          <a:off x="9653366" y="5274846"/>
          <a:ext cx="2502394" cy="1432560"/>
        </p:xfrm>
        <a:graphic>
          <a:graphicData uri="http://schemas.openxmlformats.org/drawingml/2006/table">
            <a:tbl>
              <a:tblPr firstRow="1" bandRow="1">
                <a:tableStyleId>{5C22544A-7EE6-4342-B048-85BDC9FD1C3A}</a:tableStyleId>
              </a:tblPr>
              <a:tblGrid>
                <a:gridCol w="1251197">
                  <a:extLst>
                    <a:ext uri="{9D8B030D-6E8A-4147-A177-3AD203B41FA5}">
                      <a16:colId xmlns:a16="http://schemas.microsoft.com/office/drawing/2014/main" val="3616711743"/>
                    </a:ext>
                  </a:extLst>
                </a:gridCol>
                <a:gridCol w="1251197">
                  <a:extLst>
                    <a:ext uri="{9D8B030D-6E8A-4147-A177-3AD203B41FA5}">
                      <a16:colId xmlns:a16="http://schemas.microsoft.com/office/drawing/2014/main" val="3191306471"/>
                    </a:ext>
                  </a:extLst>
                </a:gridCol>
              </a:tblGrid>
              <a:tr h="153682">
                <a:tc gridSpan="2">
                  <a:txBody>
                    <a:bodyPr/>
                    <a:lstStyle/>
                    <a:p>
                      <a:pPr algn="ctr"/>
                      <a:endParaRPr lang="en-US" sz="1600" dirty="0">
                        <a:solidFill>
                          <a:srgbClr val="BF311A"/>
                        </a:solidFill>
                        <a:latin typeface="Tenorite" panose="00000500000000000000" pitchFamily="2" charset="0"/>
                      </a:endParaRPr>
                    </a:p>
                  </a:txBody>
                  <a:tcPr>
                    <a:solidFill>
                      <a:schemeClr val="bg1"/>
                    </a:solidFill>
                  </a:tcPr>
                </a:tc>
                <a:tc hMerge="1">
                  <a:txBody>
                    <a:bodyPr/>
                    <a:lstStyle/>
                    <a:p>
                      <a:endParaRPr lang="en-US" dirty="0"/>
                    </a:p>
                  </a:txBody>
                  <a:tcPr/>
                </a:tc>
                <a:extLst>
                  <a:ext uri="{0D108BD9-81ED-4DB2-BD59-A6C34878D82A}">
                    <a16:rowId xmlns:a16="http://schemas.microsoft.com/office/drawing/2014/main" val="2255909775"/>
                  </a:ext>
                </a:extLst>
              </a:tr>
              <a:tr h="184168">
                <a:tc>
                  <a:txBody>
                    <a:bodyPr/>
                    <a:lstStyle/>
                    <a:p>
                      <a:pPr algn="ctr"/>
                      <a:r>
                        <a:rPr lang="en-US" sz="1400" b="1" dirty="0">
                          <a:solidFill>
                            <a:schemeClr val="bg1"/>
                          </a:solidFill>
                          <a:latin typeface="Tenorite" panose="00000500000000000000" pitchFamily="2" charset="0"/>
                        </a:rPr>
                        <a:t>Expected     or Probable</a:t>
                      </a:r>
                    </a:p>
                  </a:txBody>
                  <a:tcPr anchor="ctr">
                    <a:solidFill>
                      <a:srgbClr val="BF311A"/>
                    </a:solidFill>
                  </a:tcPr>
                </a:tc>
                <a:tc>
                  <a:txBody>
                    <a:bodyPr/>
                    <a:lstStyle/>
                    <a:p>
                      <a:pPr algn="ctr"/>
                      <a:r>
                        <a:rPr lang="en-US" sz="1600" b="1" dirty="0">
                          <a:solidFill>
                            <a:schemeClr val="bg1"/>
                          </a:solidFill>
                          <a:latin typeface="Tenorite" panose="00000500000000000000" pitchFamily="2" charset="0"/>
                        </a:rPr>
                        <a:t>READY</a:t>
                      </a:r>
                    </a:p>
                  </a:txBody>
                  <a:tcPr anchor="ctr">
                    <a:solidFill>
                      <a:srgbClr val="BF311A"/>
                    </a:solidFill>
                  </a:tcPr>
                </a:tc>
                <a:extLst>
                  <a:ext uri="{0D108BD9-81ED-4DB2-BD59-A6C34878D82A}">
                    <a16:rowId xmlns:a16="http://schemas.microsoft.com/office/drawing/2014/main" val="650274096"/>
                  </a:ext>
                </a:extLst>
              </a:tr>
              <a:tr h="370840">
                <a:tc>
                  <a:txBody>
                    <a:bodyPr/>
                    <a:lstStyle/>
                    <a:p>
                      <a:pPr algn="ctr"/>
                      <a:r>
                        <a:rPr lang="en-US" sz="1400" b="1" dirty="0">
                          <a:solidFill>
                            <a:schemeClr val="bg1"/>
                          </a:solidFill>
                          <a:latin typeface="Tenorite" panose="00000500000000000000" pitchFamily="2" charset="0"/>
                        </a:rPr>
                        <a:t>Approaching or Beginning</a:t>
                      </a:r>
                    </a:p>
                  </a:txBody>
                  <a:tcPr anchor="ctr">
                    <a:solidFill>
                      <a:srgbClr val="BF311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Tenorite" panose="00000500000000000000" pitchFamily="2" charset="0"/>
                        </a:rPr>
                        <a:t>NOT YET READY</a:t>
                      </a:r>
                    </a:p>
                  </a:txBody>
                  <a:tcPr anchor="ctr">
                    <a:solidFill>
                      <a:srgbClr val="BF311A"/>
                    </a:solidFill>
                  </a:tcPr>
                </a:tc>
                <a:extLst>
                  <a:ext uri="{0D108BD9-81ED-4DB2-BD59-A6C34878D82A}">
                    <a16:rowId xmlns:a16="http://schemas.microsoft.com/office/drawing/2014/main" val="3315217805"/>
                  </a:ext>
                </a:extLst>
              </a:tr>
            </a:tbl>
          </a:graphicData>
        </a:graphic>
      </p:graphicFrame>
      <p:pic>
        <p:nvPicPr>
          <p:cNvPr id="62" name="Graphic 61" descr="Man with solid fill">
            <a:extLst>
              <a:ext uri="{FF2B5EF4-FFF2-40B4-BE49-F238E27FC236}">
                <a16:creationId xmlns:a16="http://schemas.microsoft.com/office/drawing/2014/main" id="{5A908398-5861-B68C-9B1F-39EF6CAFD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0890" y="1661223"/>
            <a:ext cx="1580107" cy="1580107"/>
          </a:xfrm>
          <a:prstGeom prst="rect">
            <a:avLst/>
          </a:prstGeom>
        </p:spPr>
      </p:pic>
      <p:grpSp>
        <p:nvGrpSpPr>
          <p:cNvPr id="4" name="Group 3"/>
          <p:cNvGrpSpPr/>
          <p:nvPr/>
        </p:nvGrpSpPr>
        <p:grpSpPr>
          <a:xfrm>
            <a:off x="647375" y="652504"/>
            <a:ext cx="6271274" cy="314523"/>
            <a:chOff x="0" y="927735"/>
            <a:chExt cx="5934075" cy="332740"/>
          </a:xfrm>
          <a:solidFill>
            <a:srgbClr val="9FAFB3"/>
          </a:solidFill>
        </p:grpSpPr>
        <p:cxnSp>
          <p:nvCxnSpPr>
            <p:cNvPr id="5" name="Straight Connector 4"/>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448" y="927735"/>
              <a:ext cx="1372492"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Acceleration</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3" name="Rectangle 11"/>
          <p:cNvSpPr>
            <a:spLocks noChangeArrowheads="1"/>
          </p:cNvSpPr>
          <p:nvPr/>
        </p:nvSpPr>
        <p:spPr bwMode="auto">
          <a:xfrm>
            <a:off x="152400" y="152400"/>
            <a:ext cx="11179988" cy="4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2" name="TextBox 21">
            <a:extLst>
              <a:ext uri="{FF2B5EF4-FFF2-40B4-BE49-F238E27FC236}">
                <a16:creationId xmlns:a16="http://schemas.microsoft.com/office/drawing/2014/main" id="{C5ACBBBC-1F80-4657-A454-A7A44778C1D2}"/>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sp>
        <p:nvSpPr>
          <p:cNvPr id="36" name="Rectangle 35">
            <a:extLst>
              <a:ext uri="{FF2B5EF4-FFF2-40B4-BE49-F238E27FC236}">
                <a16:creationId xmlns:a16="http://schemas.microsoft.com/office/drawing/2014/main" id="{464E5901-561F-411D-C175-FAC43AA58F3F}"/>
              </a:ext>
            </a:extLst>
          </p:cNvPr>
          <p:cNvSpPr/>
          <p:nvPr/>
        </p:nvSpPr>
        <p:spPr>
          <a:xfrm>
            <a:off x="8104742" y="711681"/>
            <a:ext cx="1189908" cy="966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12E16095-1318-2C19-CD96-22C2EC047A6D}"/>
              </a:ext>
            </a:extLst>
          </p:cNvPr>
          <p:cNvGraphicFramePr/>
          <p:nvPr>
            <p:extLst>
              <p:ext uri="{D42A27DB-BD31-4B8C-83A1-F6EECF244321}">
                <p14:modId xmlns:p14="http://schemas.microsoft.com/office/powerpoint/2010/main" val="3754143548"/>
              </p:ext>
            </p:extLst>
          </p:nvPr>
        </p:nvGraphicFramePr>
        <p:xfrm>
          <a:off x="353617" y="2424605"/>
          <a:ext cx="5376506" cy="23874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10">
            <a:extLst>
              <a:ext uri="{FF2B5EF4-FFF2-40B4-BE49-F238E27FC236}">
                <a16:creationId xmlns:a16="http://schemas.microsoft.com/office/drawing/2014/main" id="{C8D089F8-06F0-1004-6D55-D6F0AA6C2494}"/>
              </a:ext>
            </a:extLst>
          </p:cNvPr>
          <p:cNvGraphicFramePr/>
          <p:nvPr>
            <p:extLst>
              <p:ext uri="{D42A27DB-BD31-4B8C-83A1-F6EECF244321}">
                <p14:modId xmlns:p14="http://schemas.microsoft.com/office/powerpoint/2010/main" val="1335360376"/>
              </p:ext>
            </p:extLst>
          </p:nvPr>
        </p:nvGraphicFramePr>
        <p:xfrm>
          <a:off x="6336604" y="1859499"/>
          <a:ext cx="5376506" cy="367626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3" name="Group 12">
            <a:extLst>
              <a:ext uri="{FF2B5EF4-FFF2-40B4-BE49-F238E27FC236}">
                <a16:creationId xmlns:a16="http://schemas.microsoft.com/office/drawing/2014/main" id="{55DC6117-7DF0-2355-1E24-6DA1A8DF5064}"/>
              </a:ext>
            </a:extLst>
          </p:cNvPr>
          <p:cNvGrpSpPr/>
          <p:nvPr/>
        </p:nvGrpSpPr>
        <p:grpSpPr>
          <a:xfrm>
            <a:off x="5883651" y="3443183"/>
            <a:ext cx="299425" cy="350270"/>
            <a:chOff x="3535682" y="1018578"/>
            <a:chExt cx="299425" cy="350270"/>
          </a:xfrm>
        </p:grpSpPr>
        <p:sp>
          <p:nvSpPr>
            <p:cNvPr id="18" name="Arrow: Right 17">
              <a:extLst>
                <a:ext uri="{FF2B5EF4-FFF2-40B4-BE49-F238E27FC236}">
                  <a16:creationId xmlns:a16="http://schemas.microsoft.com/office/drawing/2014/main" id="{6543DFD3-82C6-569B-36D4-7BC3D0084A30}"/>
                </a:ext>
              </a:extLst>
            </p:cNvPr>
            <p:cNvSpPr/>
            <p:nvPr/>
          </p:nvSpPr>
          <p:spPr>
            <a:xfrm>
              <a:off x="3535682" y="1018578"/>
              <a:ext cx="299425"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Arrow: Right 4">
              <a:extLst>
                <a:ext uri="{FF2B5EF4-FFF2-40B4-BE49-F238E27FC236}">
                  <a16:creationId xmlns:a16="http://schemas.microsoft.com/office/drawing/2014/main" id="{3072B84C-CB1D-9333-85F0-56F6F92A985F}"/>
                </a:ext>
              </a:extLst>
            </p:cNvPr>
            <p:cNvSpPr txBox="1"/>
            <p:nvPr/>
          </p:nvSpPr>
          <p:spPr>
            <a:xfrm>
              <a:off x="3535682" y="1088632"/>
              <a:ext cx="209598"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20" name="Group 19">
            <a:extLst>
              <a:ext uri="{FF2B5EF4-FFF2-40B4-BE49-F238E27FC236}">
                <a16:creationId xmlns:a16="http://schemas.microsoft.com/office/drawing/2014/main" id="{3222615D-3CCF-5460-C53D-A403FB2738CC}"/>
              </a:ext>
            </a:extLst>
          </p:cNvPr>
          <p:cNvGrpSpPr/>
          <p:nvPr/>
        </p:nvGrpSpPr>
        <p:grpSpPr>
          <a:xfrm rot="3745444">
            <a:off x="7874763" y="4114989"/>
            <a:ext cx="342841" cy="350270"/>
            <a:chOff x="1519931" y="940622"/>
            <a:chExt cx="342841" cy="350270"/>
          </a:xfrm>
        </p:grpSpPr>
        <p:sp>
          <p:nvSpPr>
            <p:cNvPr id="48" name="Arrow: Right 47">
              <a:extLst>
                <a:ext uri="{FF2B5EF4-FFF2-40B4-BE49-F238E27FC236}">
                  <a16:creationId xmlns:a16="http://schemas.microsoft.com/office/drawing/2014/main" id="{30CE2652-4816-B8DF-937E-211C9344A5BC}"/>
                </a:ext>
              </a:extLst>
            </p:cNvPr>
            <p:cNvSpPr/>
            <p:nvPr/>
          </p:nvSpPr>
          <p:spPr>
            <a:xfrm rot="19611922">
              <a:off x="1519931" y="940622"/>
              <a:ext cx="342841"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0" name="Arrow: Right 4">
              <a:extLst>
                <a:ext uri="{FF2B5EF4-FFF2-40B4-BE49-F238E27FC236}">
                  <a16:creationId xmlns:a16="http://schemas.microsoft.com/office/drawing/2014/main" id="{691D31FC-0A5A-39E6-6EBE-B6EAC11B94BE}"/>
                </a:ext>
              </a:extLst>
            </p:cNvPr>
            <p:cNvSpPr txBox="1"/>
            <p:nvPr/>
          </p:nvSpPr>
          <p:spPr>
            <a:xfrm rot="19611922">
              <a:off x="1528293" y="1038786"/>
              <a:ext cx="239989"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56" name="Group 55">
            <a:extLst>
              <a:ext uri="{FF2B5EF4-FFF2-40B4-BE49-F238E27FC236}">
                <a16:creationId xmlns:a16="http://schemas.microsoft.com/office/drawing/2014/main" id="{17402013-59FC-2BE6-EC97-3E41CD4FE97C}"/>
              </a:ext>
            </a:extLst>
          </p:cNvPr>
          <p:cNvGrpSpPr/>
          <p:nvPr/>
        </p:nvGrpSpPr>
        <p:grpSpPr>
          <a:xfrm>
            <a:off x="9831208" y="4114989"/>
            <a:ext cx="332064" cy="350270"/>
            <a:chOff x="1520527" y="988370"/>
            <a:chExt cx="332064" cy="350270"/>
          </a:xfrm>
        </p:grpSpPr>
        <p:sp>
          <p:nvSpPr>
            <p:cNvPr id="57" name="Arrow: Right 56">
              <a:extLst>
                <a:ext uri="{FF2B5EF4-FFF2-40B4-BE49-F238E27FC236}">
                  <a16:creationId xmlns:a16="http://schemas.microsoft.com/office/drawing/2014/main" id="{98AA891B-28E5-26BD-4A2D-4FB5EAB32DA0}"/>
                </a:ext>
              </a:extLst>
            </p:cNvPr>
            <p:cNvSpPr/>
            <p:nvPr/>
          </p:nvSpPr>
          <p:spPr>
            <a:xfrm rot="19690851">
              <a:off x="1520527" y="988370"/>
              <a:ext cx="332064"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8" name="Arrow: Right 4">
              <a:extLst>
                <a:ext uri="{FF2B5EF4-FFF2-40B4-BE49-F238E27FC236}">
                  <a16:creationId xmlns:a16="http://schemas.microsoft.com/office/drawing/2014/main" id="{E3FAB02C-E567-112C-E00E-2D31C321225C}"/>
                </a:ext>
              </a:extLst>
            </p:cNvPr>
            <p:cNvSpPr txBox="1"/>
            <p:nvPr/>
          </p:nvSpPr>
          <p:spPr>
            <a:xfrm rot="19690851">
              <a:off x="1528013" y="1084686"/>
              <a:ext cx="232445"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59" name="Group 58">
            <a:extLst>
              <a:ext uri="{FF2B5EF4-FFF2-40B4-BE49-F238E27FC236}">
                <a16:creationId xmlns:a16="http://schemas.microsoft.com/office/drawing/2014/main" id="{668A8C0A-4A72-9D81-648B-47010FEA28D3}"/>
              </a:ext>
            </a:extLst>
          </p:cNvPr>
          <p:cNvGrpSpPr/>
          <p:nvPr/>
        </p:nvGrpSpPr>
        <p:grpSpPr>
          <a:xfrm rot="3745444">
            <a:off x="9809699" y="2841696"/>
            <a:ext cx="342841" cy="350270"/>
            <a:chOff x="1519931" y="940622"/>
            <a:chExt cx="342841" cy="350270"/>
          </a:xfrm>
        </p:grpSpPr>
        <p:sp>
          <p:nvSpPr>
            <p:cNvPr id="60" name="Arrow: Right 59">
              <a:extLst>
                <a:ext uri="{FF2B5EF4-FFF2-40B4-BE49-F238E27FC236}">
                  <a16:creationId xmlns:a16="http://schemas.microsoft.com/office/drawing/2014/main" id="{C1E9C886-C1F4-9C44-12B6-454602A7212A}"/>
                </a:ext>
              </a:extLst>
            </p:cNvPr>
            <p:cNvSpPr/>
            <p:nvPr/>
          </p:nvSpPr>
          <p:spPr>
            <a:xfrm rot="19611922">
              <a:off x="1519931" y="940622"/>
              <a:ext cx="342841"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1" name="Arrow: Right 4">
              <a:extLst>
                <a:ext uri="{FF2B5EF4-FFF2-40B4-BE49-F238E27FC236}">
                  <a16:creationId xmlns:a16="http://schemas.microsoft.com/office/drawing/2014/main" id="{D3E919A0-DF29-0469-CFDE-3F0B5782D216}"/>
                </a:ext>
              </a:extLst>
            </p:cNvPr>
            <p:cNvSpPr txBox="1"/>
            <p:nvPr/>
          </p:nvSpPr>
          <p:spPr>
            <a:xfrm rot="19611922">
              <a:off x="1528293" y="1038786"/>
              <a:ext cx="239989"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sp>
        <p:nvSpPr>
          <p:cNvPr id="63" name="Rectangle 62">
            <a:extLst>
              <a:ext uri="{FF2B5EF4-FFF2-40B4-BE49-F238E27FC236}">
                <a16:creationId xmlns:a16="http://schemas.microsoft.com/office/drawing/2014/main" id="{153497D6-0141-0A0E-9FAB-8D97B0E46486}"/>
              </a:ext>
            </a:extLst>
          </p:cNvPr>
          <p:cNvSpPr/>
          <p:nvPr/>
        </p:nvSpPr>
        <p:spPr>
          <a:xfrm>
            <a:off x="7197665" y="1852647"/>
            <a:ext cx="485509" cy="83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944EB7B-63CB-CA1B-BCC8-42E23AB5251F}"/>
              </a:ext>
            </a:extLst>
          </p:cNvPr>
          <p:cNvSpPr/>
          <p:nvPr/>
        </p:nvSpPr>
        <p:spPr>
          <a:xfrm rot="18749024">
            <a:off x="6760579" y="2084137"/>
            <a:ext cx="855289" cy="155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7C511CA-7C5F-74EB-7B46-E851CABD0309}"/>
              </a:ext>
            </a:extLst>
          </p:cNvPr>
          <p:cNvSpPr/>
          <p:nvPr/>
        </p:nvSpPr>
        <p:spPr>
          <a:xfrm rot="2383665">
            <a:off x="7409026" y="1773381"/>
            <a:ext cx="161641" cy="1127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descr="Graduation cap with solid fill">
            <a:extLst>
              <a:ext uri="{FF2B5EF4-FFF2-40B4-BE49-F238E27FC236}">
                <a16:creationId xmlns:a16="http://schemas.microsoft.com/office/drawing/2014/main" id="{B9B5B648-95B6-C583-580C-0045041957E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54453">
            <a:off x="7307790" y="785579"/>
            <a:ext cx="560509" cy="560509"/>
          </a:xfrm>
          <a:prstGeom prst="rect">
            <a:avLst/>
          </a:prstGeom>
        </p:spPr>
      </p:pic>
      <p:pic>
        <p:nvPicPr>
          <p:cNvPr id="67" name="Graphic 66" descr="Diploma roll with solid fill">
            <a:extLst>
              <a:ext uri="{FF2B5EF4-FFF2-40B4-BE49-F238E27FC236}">
                <a16:creationId xmlns:a16="http://schemas.microsoft.com/office/drawing/2014/main" id="{8DB0CCC0-942B-0295-4740-874A3B3A9E9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3148566">
            <a:off x="6213376" y="2170278"/>
            <a:ext cx="683974" cy="678187"/>
          </a:xfrm>
          <a:prstGeom prst="rect">
            <a:avLst/>
          </a:prstGeom>
        </p:spPr>
      </p:pic>
      <p:pic>
        <p:nvPicPr>
          <p:cNvPr id="68" name="Graphic 67" descr="Man with solid fill">
            <a:extLst>
              <a:ext uri="{FF2B5EF4-FFF2-40B4-BE49-F238E27FC236}">
                <a16:creationId xmlns:a16="http://schemas.microsoft.com/office/drawing/2014/main" id="{32542D7B-F64F-FA70-1DA3-D78DD4935E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552" y="2040451"/>
            <a:ext cx="1139787" cy="1139787"/>
          </a:xfrm>
          <a:prstGeom prst="rect">
            <a:avLst/>
          </a:prstGeom>
        </p:spPr>
      </p:pic>
      <p:pic>
        <p:nvPicPr>
          <p:cNvPr id="69" name="Graphic 68" descr="Man with solid fill">
            <a:extLst>
              <a:ext uri="{FF2B5EF4-FFF2-40B4-BE49-F238E27FC236}">
                <a16:creationId xmlns:a16="http://schemas.microsoft.com/office/drawing/2014/main" id="{E6570784-5646-B2CD-5AC1-030A3BB6B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4740" y="1145721"/>
            <a:ext cx="2139937" cy="2099707"/>
          </a:xfrm>
          <a:prstGeom prst="rect">
            <a:avLst/>
          </a:prstGeom>
        </p:spPr>
      </p:pic>
      <p:sp>
        <p:nvSpPr>
          <p:cNvPr id="70" name="Rectangle 69">
            <a:extLst>
              <a:ext uri="{FF2B5EF4-FFF2-40B4-BE49-F238E27FC236}">
                <a16:creationId xmlns:a16="http://schemas.microsoft.com/office/drawing/2014/main" id="{61ACBFB6-7B89-6FD0-822A-9F10E79A149B}"/>
              </a:ext>
            </a:extLst>
          </p:cNvPr>
          <p:cNvSpPr/>
          <p:nvPr/>
        </p:nvSpPr>
        <p:spPr>
          <a:xfrm>
            <a:off x="10286780" y="977497"/>
            <a:ext cx="1333441" cy="919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Office worker male with solid fill">
            <a:extLst>
              <a:ext uri="{FF2B5EF4-FFF2-40B4-BE49-F238E27FC236}">
                <a16:creationId xmlns:a16="http://schemas.microsoft.com/office/drawing/2014/main" id="{7160468C-A4E0-A5C3-C824-8B3B7F4B776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364859" y="932156"/>
            <a:ext cx="1183563" cy="1139015"/>
          </a:xfrm>
          <a:prstGeom prst="rect">
            <a:avLst/>
          </a:prstGeom>
        </p:spPr>
      </p:pic>
      <p:sp>
        <p:nvSpPr>
          <p:cNvPr id="72" name="Rectangle 71">
            <a:extLst>
              <a:ext uri="{FF2B5EF4-FFF2-40B4-BE49-F238E27FC236}">
                <a16:creationId xmlns:a16="http://schemas.microsoft.com/office/drawing/2014/main" id="{5421BD80-1020-CF4B-1EBA-3A5EC1D61FAE}"/>
              </a:ext>
            </a:extLst>
          </p:cNvPr>
          <p:cNvSpPr/>
          <p:nvPr/>
        </p:nvSpPr>
        <p:spPr>
          <a:xfrm>
            <a:off x="11198241" y="1920364"/>
            <a:ext cx="780648" cy="567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AB0C853-BDE6-F2DC-843C-17CC2CEF27F2}"/>
              </a:ext>
            </a:extLst>
          </p:cNvPr>
          <p:cNvSpPr/>
          <p:nvPr/>
        </p:nvSpPr>
        <p:spPr>
          <a:xfrm rot="19592719">
            <a:off x="11318186" y="1818746"/>
            <a:ext cx="171107" cy="5343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5322FF6-08BB-011C-217D-DFBE7CAE592C}"/>
              </a:ext>
            </a:extLst>
          </p:cNvPr>
          <p:cNvSpPr/>
          <p:nvPr/>
        </p:nvSpPr>
        <p:spPr>
          <a:xfrm>
            <a:off x="11453273" y="2221957"/>
            <a:ext cx="157547" cy="1356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Briefcase with solid fill">
            <a:extLst>
              <a:ext uri="{FF2B5EF4-FFF2-40B4-BE49-F238E27FC236}">
                <a16:creationId xmlns:a16="http://schemas.microsoft.com/office/drawing/2014/main" id="{36AAF909-66FC-A20C-AE45-55A7498A4CB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133555" y="2140453"/>
            <a:ext cx="796982" cy="914400"/>
          </a:xfrm>
          <a:prstGeom prst="rect">
            <a:avLst/>
          </a:prstGeom>
        </p:spPr>
      </p:pic>
      <p:sp>
        <p:nvSpPr>
          <p:cNvPr id="76" name="Oval 75">
            <a:extLst>
              <a:ext uri="{FF2B5EF4-FFF2-40B4-BE49-F238E27FC236}">
                <a16:creationId xmlns:a16="http://schemas.microsoft.com/office/drawing/2014/main" id="{EB1DBE4F-C69E-E4DF-680E-75C48658CCDD}"/>
              </a:ext>
            </a:extLst>
          </p:cNvPr>
          <p:cNvSpPr/>
          <p:nvPr/>
        </p:nvSpPr>
        <p:spPr>
          <a:xfrm>
            <a:off x="10785247" y="1137280"/>
            <a:ext cx="348308" cy="3454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C615DA0-AE4D-89AE-C5FA-E7194EB397A5}"/>
              </a:ext>
            </a:extLst>
          </p:cNvPr>
          <p:cNvGrpSpPr/>
          <p:nvPr/>
        </p:nvGrpSpPr>
        <p:grpSpPr>
          <a:xfrm>
            <a:off x="10217034" y="3153091"/>
            <a:ext cx="1412382" cy="966599"/>
            <a:chOff x="1944768" y="2555821"/>
            <a:chExt cx="1412382" cy="966599"/>
          </a:xfrm>
        </p:grpSpPr>
        <p:sp>
          <p:nvSpPr>
            <p:cNvPr id="78" name="Rectangle: Rounded Corners 77">
              <a:extLst>
                <a:ext uri="{FF2B5EF4-FFF2-40B4-BE49-F238E27FC236}">
                  <a16:creationId xmlns:a16="http://schemas.microsoft.com/office/drawing/2014/main" id="{C9499E2E-310B-740B-8F6B-8FBA9CD98AEC}"/>
                </a:ext>
              </a:extLst>
            </p:cNvPr>
            <p:cNvSpPr/>
            <p:nvPr/>
          </p:nvSpPr>
          <p:spPr>
            <a:xfrm>
              <a:off x="1944768" y="2555821"/>
              <a:ext cx="1412382" cy="966599"/>
            </a:xfrm>
            <a:prstGeom prst="roundRect">
              <a:avLst>
                <a:gd name="adj" fmla="val 10000"/>
              </a:avLst>
            </a:prstGeom>
            <a:solidFill>
              <a:schemeClr val="bg1"/>
            </a:solidFill>
            <a:ln w="38100">
              <a:solidFill>
                <a:srgbClr val="BF311A"/>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9" name="Rectangle: Rounded Corners 4">
              <a:extLst>
                <a:ext uri="{FF2B5EF4-FFF2-40B4-BE49-F238E27FC236}">
                  <a16:creationId xmlns:a16="http://schemas.microsoft.com/office/drawing/2014/main" id="{CCB8B1AD-AABB-2EE6-B798-259A86EDD526}"/>
                </a:ext>
              </a:extLst>
            </p:cNvPr>
            <p:cNvSpPr txBox="1"/>
            <p:nvPr/>
          </p:nvSpPr>
          <p:spPr>
            <a:xfrm>
              <a:off x="1973079" y="2584132"/>
              <a:ext cx="1355760" cy="909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b="1" dirty="0">
                  <a:solidFill>
                    <a:schemeClr val="tx1"/>
                  </a:solidFill>
                  <a:latin typeface="Sitka Display" panose="02000505000000020004" pitchFamily="2" charset="0"/>
                </a:rPr>
                <a:t>College </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Graduation</a:t>
              </a:r>
            </a:p>
          </p:txBody>
        </p:sp>
      </p:grpSp>
      <p:sp>
        <p:nvSpPr>
          <p:cNvPr id="7" name="TextBox 6">
            <a:extLst>
              <a:ext uri="{FF2B5EF4-FFF2-40B4-BE49-F238E27FC236}">
                <a16:creationId xmlns:a16="http://schemas.microsoft.com/office/drawing/2014/main" id="{263FFBDF-8F75-F081-FFE2-C22E9F2FBD47}"/>
              </a:ext>
            </a:extLst>
          </p:cNvPr>
          <p:cNvSpPr txBox="1"/>
          <p:nvPr/>
        </p:nvSpPr>
        <p:spPr>
          <a:xfrm>
            <a:off x="647375" y="989031"/>
            <a:ext cx="7097842" cy="830997"/>
          </a:xfrm>
          <a:prstGeom prst="rect">
            <a:avLst/>
          </a:prstGeom>
          <a:noFill/>
        </p:spPr>
        <p:txBody>
          <a:bodyPr wrap="square" rtlCol="0">
            <a:spAutoFit/>
          </a:bodyPr>
          <a:lstStyle/>
          <a:p>
            <a:r>
              <a:rPr lang="en-US" sz="1600" dirty="0">
                <a:latin typeface="Tenorite" panose="00000500000000000000" pitchFamily="2" charset="0"/>
              </a:rPr>
              <a:t>-CFEED has developed a Tiered system of high school coursework.  </a:t>
            </a:r>
          </a:p>
          <a:p>
            <a:r>
              <a:rPr lang="en-US" sz="1600" dirty="0">
                <a:latin typeface="Tenorite" panose="00000500000000000000" pitchFamily="2" charset="0"/>
              </a:rPr>
              <a:t>Students who complete around five core accelerated courses with                   roughly a B average are generally found to be post-secondary ready. </a:t>
            </a:r>
          </a:p>
        </p:txBody>
      </p:sp>
      <p:pic>
        <p:nvPicPr>
          <p:cNvPr id="10" name="Picture 9">
            <a:extLst>
              <a:ext uri="{FF2B5EF4-FFF2-40B4-BE49-F238E27FC236}">
                <a16:creationId xmlns:a16="http://schemas.microsoft.com/office/drawing/2014/main" id="{C9853388-5061-CEA7-A1B8-493E41301B74}"/>
              </a:ext>
            </a:extLst>
          </p:cNvPr>
          <p:cNvPicPr>
            <a:picLocks noChangeAspect="1"/>
          </p:cNvPicPr>
          <p:nvPr/>
        </p:nvPicPr>
        <p:blipFill>
          <a:blip r:embed="rId23"/>
          <a:stretch>
            <a:fillRect/>
          </a:stretch>
        </p:blipFill>
        <p:spPr>
          <a:xfrm>
            <a:off x="36352" y="5647822"/>
            <a:ext cx="9211456" cy="1092612"/>
          </a:xfrm>
          <a:prstGeom prst="rect">
            <a:avLst/>
          </a:prstGeom>
        </p:spPr>
      </p:pic>
      <p:sp>
        <p:nvSpPr>
          <p:cNvPr id="12" name="TextBox 11">
            <a:extLst>
              <a:ext uri="{FF2B5EF4-FFF2-40B4-BE49-F238E27FC236}">
                <a16:creationId xmlns:a16="http://schemas.microsoft.com/office/drawing/2014/main" id="{BD2578EF-9044-5F4A-1CC2-B55A1898D3FA}"/>
              </a:ext>
            </a:extLst>
          </p:cNvPr>
          <p:cNvSpPr txBox="1"/>
          <p:nvPr/>
        </p:nvSpPr>
        <p:spPr>
          <a:xfrm>
            <a:off x="234090" y="4777621"/>
            <a:ext cx="7353954" cy="830997"/>
          </a:xfrm>
          <a:prstGeom prst="rect">
            <a:avLst/>
          </a:prstGeom>
          <a:noFill/>
        </p:spPr>
        <p:txBody>
          <a:bodyPr wrap="square" rtlCol="0">
            <a:spAutoFit/>
          </a:bodyPr>
          <a:lstStyle/>
          <a:p>
            <a:r>
              <a:rPr lang="en-US" sz="1600" dirty="0">
                <a:latin typeface="Tenorite" panose="00000500000000000000" pitchFamily="2" charset="0"/>
              </a:rPr>
              <a:t>-Based on years of data, CFEED has also created four levels of post-secondary readiness based high school accelerated course performance data.  This data is provided to each district so that schools can assess next steps with each student.</a:t>
            </a:r>
          </a:p>
        </p:txBody>
      </p:sp>
      <p:grpSp>
        <p:nvGrpSpPr>
          <p:cNvPr id="15" name="Group 14">
            <a:extLst>
              <a:ext uri="{FF2B5EF4-FFF2-40B4-BE49-F238E27FC236}">
                <a16:creationId xmlns:a16="http://schemas.microsoft.com/office/drawing/2014/main" id="{8E75314A-5957-91A6-D188-67F27616616D}"/>
              </a:ext>
            </a:extLst>
          </p:cNvPr>
          <p:cNvGrpSpPr/>
          <p:nvPr/>
        </p:nvGrpSpPr>
        <p:grpSpPr>
          <a:xfrm>
            <a:off x="9301816" y="6026596"/>
            <a:ext cx="299425" cy="350270"/>
            <a:chOff x="3535682" y="1018578"/>
            <a:chExt cx="299425" cy="350270"/>
          </a:xfrm>
          <a:solidFill>
            <a:srgbClr val="BF311A"/>
          </a:solidFill>
        </p:grpSpPr>
        <p:sp>
          <p:nvSpPr>
            <p:cNvPr id="16" name="Arrow: Right 15">
              <a:extLst>
                <a:ext uri="{FF2B5EF4-FFF2-40B4-BE49-F238E27FC236}">
                  <a16:creationId xmlns:a16="http://schemas.microsoft.com/office/drawing/2014/main" id="{0533596B-C208-CC61-5734-D2F5A5EF035C}"/>
                </a:ext>
              </a:extLst>
            </p:cNvPr>
            <p:cNvSpPr/>
            <p:nvPr/>
          </p:nvSpPr>
          <p:spPr>
            <a:xfrm>
              <a:off x="3535682" y="1018578"/>
              <a:ext cx="299425" cy="350270"/>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7" name="Arrow: Right 4">
              <a:extLst>
                <a:ext uri="{FF2B5EF4-FFF2-40B4-BE49-F238E27FC236}">
                  <a16:creationId xmlns:a16="http://schemas.microsoft.com/office/drawing/2014/main" id="{9041E577-F748-FBEA-DB44-D84ED9CD5260}"/>
                </a:ext>
              </a:extLst>
            </p:cNvPr>
            <p:cNvSpPr txBox="1"/>
            <p:nvPr/>
          </p:nvSpPr>
          <p:spPr>
            <a:xfrm>
              <a:off x="3535682" y="1088632"/>
              <a:ext cx="209598" cy="2101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cxnSp>
        <p:nvCxnSpPr>
          <p:cNvPr id="23" name="Straight Connector 22">
            <a:extLst>
              <a:ext uri="{FF2B5EF4-FFF2-40B4-BE49-F238E27FC236}">
                <a16:creationId xmlns:a16="http://schemas.microsoft.com/office/drawing/2014/main" id="{89F3CDBC-16E4-B026-D445-BF93BF438494}"/>
              </a:ext>
            </a:extLst>
          </p:cNvPr>
          <p:cNvCxnSpPr>
            <a:cxnSpLocks/>
          </p:cNvCxnSpPr>
          <p:nvPr/>
        </p:nvCxnSpPr>
        <p:spPr>
          <a:xfrm>
            <a:off x="9634704" y="5647822"/>
            <a:ext cx="251370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680ED0-0CF5-83AE-E657-0EE5C31A454E}"/>
              </a:ext>
            </a:extLst>
          </p:cNvPr>
          <p:cNvCxnSpPr/>
          <p:nvPr/>
        </p:nvCxnSpPr>
        <p:spPr>
          <a:xfrm>
            <a:off x="9646012" y="6728215"/>
            <a:ext cx="250239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BD0E66-3FC4-5991-A531-47C74C4AE1B6}"/>
              </a:ext>
            </a:extLst>
          </p:cNvPr>
          <p:cNvCxnSpPr>
            <a:cxnSpLocks/>
          </p:cNvCxnSpPr>
          <p:nvPr/>
        </p:nvCxnSpPr>
        <p:spPr>
          <a:xfrm flipV="1">
            <a:off x="12125839" y="5652625"/>
            <a:ext cx="0" cy="1101529"/>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
            <a:extLst>
              <a:ext uri="{FF2B5EF4-FFF2-40B4-BE49-F238E27FC236}">
                <a16:creationId xmlns:a16="http://schemas.microsoft.com/office/drawing/2014/main" id="{2600B1F8-D05E-D4A0-9E1F-AE3069162D89}"/>
              </a:ext>
            </a:extLst>
          </p:cNvPr>
          <p:cNvSpPr txBox="1"/>
          <p:nvPr/>
        </p:nvSpPr>
        <p:spPr>
          <a:xfrm>
            <a:off x="648905" y="4442899"/>
            <a:ext cx="2849304" cy="314523"/>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Post-Secondary Readiness</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25D5E499-5403-34A6-25F5-7EBCAB86DD4C}"/>
              </a:ext>
            </a:extLst>
          </p:cNvPr>
          <p:cNvCxnSpPr>
            <a:cxnSpLocks/>
          </p:cNvCxnSpPr>
          <p:nvPr/>
        </p:nvCxnSpPr>
        <p:spPr>
          <a:xfrm flipV="1">
            <a:off x="9659473" y="5622655"/>
            <a:ext cx="0" cy="1131499"/>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01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Graphic 61" descr="Man with solid fill">
            <a:extLst>
              <a:ext uri="{FF2B5EF4-FFF2-40B4-BE49-F238E27FC236}">
                <a16:creationId xmlns:a16="http://schemas.microsoft.com/office/drawing/2014/main" id="{5A908398-5861-B68C-9B1F-39EF6CAFD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0890" y="1661223"/>
            <a:ext cx="1580107" cy="1580107"/>
          </a:xfrm>
          <a:prstGeom prst="rect">
            <a:avLst/>
          </a:prstGeom>
        </p:spPr>
      </p:pic>
      <p:grpSp>
        <p:nvGrpSpPr>
          <p:cNvPr id="4" name="Group 3"/>
          <p:cNvGrpSpPr/>
          <p:nvPr/>
        </p:nvGrpSpPr>
        <p:grpSpPr>
          <a:xfrm>
            <a:off x="647375" y="652504"/>
            <a:ext cx="6271274" cy="314523"/>
            <a:chOff x="0" y="927735"/>
            <a:chExt cx="5934075" cy="332740"/>
          </a:xfrm>
          <a:solidFill>
            <a:srgbClr val="9FAFB3"/>
          </a:solidFill>
        </p:grpSpPr>
        <p:cxnSp>
          <p:nvCxnSpPr>
            <p:cNvPr id="5" name="Straight Connector 4"/>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448" y="927735"/>
              <a:ext cx="2696830"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Post-Secondary Readiness</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3" name="Rectangle 11"/>
          <p:cNvSpPr>
            <a:spLocks noChangeArrowheads="1"/>
          </p:cNvSpPr>
          <p:nvPr/>
        </p:nvSpPr>
        <p:spPr bwMode="auto">
          <a:xfrm>
            <a:off x="152400" y="152400"/>
            <a:ext cx="11179988" cy="4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2" name="TextBox 21">
            <a:extLst>
              <a:ext uri="{FF2B5EF4-FFF2-40B4-BE49-F238E27FC236}">
                <a16:creationId xmlns:a16="http://schemas.microsoft.com/office/drawing/2014/main" id="{C5ACBBBC-1F80-4657-A454-A7A44778C1D2}"/>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sp>
        <p:nvSpPr>
          <p:cNvPr id="36" name="Rectangle 35">
            <a:extLst>
              <a:ext uri="{FF2B5EF4-FFF2-40B4-BE49-F238E27FC236}">
                <a16:creationId xmlns:a16="http://schemas.microsoft.com/office/drawing/2014/main" id="{464E5901-561F-411D-C175-FAC43AA58F3F}"/>
              </a:ext>
            </a:extLst>
          </p:cNvPr>
          <p:cNvSpPr/>
          <p:nvPr/>
        </p:nvSpPr>
        <p:spPr>
          <a:xfrm>
            <a:off x="8104742" y="711681"/>
            <a:ext cx="1189908" cy="966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12E16095-1318-2C19-CD96-22C2EC047A6D}"/>
              </a:ext>
            </a:extLst>
          </p:cNvPr>
          <p:cNvGraphicFramePr/>
          <p:nvPr>
            <p:extLst>
              <p:ext uri="{D42A27DB-BD31-4B8C-83A1-F6EECF244321}">
                <p14:modId xmlns:p14="http://schemas.microsoft.com/office/powerpoint/2010/main" val="3033589636"/>
              </p:ext>
            </p:extLst>
          </p:nvPr>
        </p:nvGraphicFramePr>
        <p:xfrm>
          <a:off x="353617" y="2424605"/>
          <a:ext cx="5376506" cy="23874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10">
            <a:extLst>
              <a:ext uri="{FF2B5EF4-FFF2-40B4-BE49-F238E27FC236}">
                <a16:creationId xmlns:a16="http://schemas.microsoft.com/office/drawing/2014/main" id="{C8D089F8-06F0-1004-6D55-D6F0AA6C2494}"/>
              </a:ext>
            </a:extLst>
          </p:cNvPr>
          <p:cNvGraphicFramePr/>
          <p:nvPr/>
        </p:nvGraphicFramePr>
        <p:xfrm>
          <a:off x="6336604" y="1859499"/>
          <a:ext cx="5376506" cy="367626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3" name="Group 12">
            <a:extLst>
              <a:ext uri="{FF2B5EF4-FFF2-40B4-BE49-F238E27FC236}">
                <a16:creationId xmlns:a16="http://schemas.microsoft.com/office/drawing/2014/main" id="{55DC6117-7DF0-2355-1E24-6DA1A8DF5064}"/>
              </a:ext>
            </a:extLst>
          </p:cNvPr>
          <p:cNvGrpSpPr/>
          <p:nvPr/>
        </p:nvGrpSpPr>
        <p:grpSpPr>
          <a:xfrm>
            <a:off x="5883651" y="3443183"/>
            <a:ext cx="299425" cy="350270"/>
            <a:chOff x="3535682" y="1018578"/>
            <a:chExt cx="299425" cy="350270"/>
          </a:xfrm>
        </p:grpSpPr>
        <p:sp>
          <p:nvSpPr>
            <p:cNvPr id="18" name="Arrow: Right 17">
              <a:extLst>
                <a:ext uri="{FF2B5EF4-FFF2-40B4-BE49-F238E27FC236}">
                  <a16:creationId xmlns:a16="http://schemas.microsoft.com/office/drawing/2014/main" id="{6543DFD3-82C6-569B-36D4-7BC3D0084A30}"/>
                </a:ext>
              </a:extLst>
            </p:cNvPr>
            <p:cNvSpPr/>
            <p:nvPr/>
          </p:nvSpPr>
          <p:spPr>
            <a:xfrm>
              <a:off x="3535682" y="1018578"/>
              <a:ext cx="299425"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Arrow: Right 4">
              <a:extLst>
                <a:ext uri="{FF2B5EF4-FFF2-40B4-BE49-F238E27FC236}">
                  <a16:creationId xmlns:a16="http://schemas.microsoft.com/office/drawing/2014/main" id="{3072B84C-CB1D-9333-85F0-56F6F92A985F}"/>
                </a:ext>
              </a:extLst>
            </p:cNvPr>
            <p:cNvSpPr txBox="1"/>
            <p:nvPr/>
          </p:nvSpPr>
          <p:spPr>
            <a:xfrm>
              <a:off x="3535682" y="1088632"/>
              <a:ext cx="209598"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20" name="Group 19">
            <a:extLst>
              <a:ext uri="{FF2B5EF4-FFF2-40B4-BE49-F238E27FC236}">
                <a16:creationId xmlns:a16="http://schemas.microsoft.com/office/drawing/2014/main" id="{3222615D-3CCF-5460-C53D-A403FB2738CC}"/>
              </a:ext>
            </a:extLst>
          </p:cNvPr>
          <p:cNvGrpSpPr/>
          <p:nvPr/>
        </p:nvGrpSpPr>
        <p:grpSpPr>
          <a:xfrm rot="3745444">
            <a:off x="7874763" y="4114989"/>
            <a:ext cx="342841" cy="350270"/>
            <a:chOff x="1519931" y="940622"/>
            <a:chExt cx="342841" cy="350270"/>
          </a:xfrm>
        </p:grpSpPr>
        <p:sp>
          <p:nvSpPr>
            <p:cNvPr id="48" name="Arrow: Right 47">
              <a:extLst>
                <a:ext uri="{FF2B5EF4-FFF2-40B4-BE49-F238E27FC236}">
                  <a16:creationId xmlns:a16="http://schemas.microsoft.com/office/drawing/2014/main" id="{30CE2652-4816-B8DF-937E-211C9344A5BC}"/>
                </a:ext>
              </a:extLst>
            </p:cNvPr>
            <p:cNvSpPr/>
            <p:nvPr/>
          </p:nvSpPr>
          <p:spPr>
            <a:xfrm rot="19611922">
              <a:off x="1519931" y="940622"/>
              <a:ext cx="342841"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0" name="Arrow: Right 4">
              <a:extLst>
                <a:ext uri="{FF2B5EF4-FFF2-40B4-BE49-F238E27FC236}">
                  <a16:creationId xmlns:a16="http://schemas.microsoft.com/office/drawing/2014/main" id="{691D31FC-0A5A-39E6-6EBE-B6EAC11B94BE}"/>
                </a:ext>
              </a:extLst>
            </p:cNvPr>
            <p:cNvSpPr txBox="1"/>
            <p:nvPr/>
          </p:nvSpPr>
          <p:spPr>
            <a:xfrm rot="19611922">
              <a:off x="1528293" y="1038786"/>
              <a:ext cx="239989"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56" name="Group 55">
            <a:extLst>
              <a:ext uri="{FF2B5EF4-FFF2-40B4-BE49-F238E27FC236}">
                <a16:creationId xmlns:a16="http://schemas.microsoft.com/office/drawing/2014/main" id="{17402013-59FC-2BE6-EC97-3E41CD4FE97C}"/>
              </a:ext>
            </a:extLst>
          </p:cNvPr>
          <p:cNvGrpSpPr/>
          <p:nvPr/>
        </p:nvGrpSpPr>
        <p:grpSpPr>
          <a:xfrm>
            <a:off x="9831208" y="4114989"/>
            <a:ext cx="332064" cy="350270"/>
            <a:chOff x="1520527" y="988370"/>
            <a:chExt cx="332064" cy="350270"/>
          </a:xfrm>
        </p:grpSpPr>
        <p:sp>
          <p:nvSpPr>
            <p:cNvPr id="57" name="Arrow: Right 56">
              <a:extLst>
                <a:ext uri="{FF2B5EF4-FFF2-40B4-BE49-F238E27FC236}">
                  <a16:creationId xmlns:a16="http://schemas.microsoft.com/office/drawing/2014/main" id="{98AA891B-28E5-26BD-4A2D-4FB5EAB32DA0}"/>
                </a:ext>
              </a:extLst>
            </p:cNvPr>
            <p:cNvSpPr/>
            <p:nvPr/>
          </p:nvSpPr>
          <p:spPr>
            <a:xfrm rot="19690851">
              <a:off x="1520527" y="988370"/>
              <a:ext cx="332064"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8" name="Arrow: Right 4">
              <a:extLst>
                <a:ext uri="{FF2B5EF4-FFF2-40B4-BE49-F238E27FC236}">
                  <a16:creationId xmlns:a16="http://schemas.microsoft.com/office/drawing/2014/main" id="{E3FAB02C-E567-112C-E00E-2D31C321225C}"/>
                </a:ext>
              </a:extLst>
            </p:cNvPr>
            <p:cNvSpPr txBox="1"/>
            <p:nvPr/>
          </p:nvSpPr>
          <p:spPr>
            <a:xfrm rot="19690851">
              <a:off x="1528013" y="1084686"/>
              <a:ext cx="232445"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59" name="Group 58">
            <a:extLst>
              <a:ext uri="{FF2B5EF4-FFF2-40B4-BE49-F238E27FC236}">
                <a16:creationId xmlns:a16="http://schemas.microsoft.com/office/drawing/2014/main" id="{668A8C0A-4A72-9D81-648B-47010FEA28D3}"/>
              </a:ext>
            </a:extLst>
          </p:cNvPr>
          <p:cNvGrpSpPr/>
          <p:nvPr/>
        </p:nvGrpSpPr>
        <p:grpSpPr>
          <a:xfrm rot="3745444">
            <a:off x="9809699" y="2841696"/>
            <a:ext cx="342841" cy="350270"/>
            <a:chOff x="1519931" y="940622"/>
            <a:chExt cx="342841" cy="350270"/>
          </a:xfrm>
        </p:grpSpPr>
        <p:sp>
          <p:nvSpPr>
            <p:cNvPr id="60" name="Arrow: Right 59">
              <a:extLst>
                <a:ext uri="{FF2B5EF4-FFF2-40B4-BE49-F238E27FC236}">
                  <a16:creationId xmlns:a16="http://schemas.microsoft.com/office/drawing/2014/main" id="{C1E9C886-C1F4-9C44-12B6-454602A7212A}"/>
                </a:ext>
              </a:extLst>
            </p:cNvPr>
            <p:cNvSpPr/>
            <p:nvPr/>
          </p:nvSpPr>
          <p:spPr>
            <a:xfrm rot="19611922">
              <a:off x="1519931" y="940622"/>
              <a:ext cx="342841"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1" name="Arrow: Right 4">
              <a:extLst>
                <a:ext uri="{FF2B5EF4-FFF2-40B4-BE49-F238E27FC236}">
                  <a16:creationId xmlns:a16="http://schemas.microsoft.com/office/drawing/2014/main" id="{D3E919A0-DF29-0469-CFDE-3F0B5782D216}"/>
                </a:ext>
              </a:extLst>
            </p:cNvPr>
            <p:cNvSpPr txBox="1"/>
            <p:nvPr/>
          </p:nvSpPr>
          <p:spPr>
            <a:xfrm rot="19611922">
              <a:off x="1528293" y="1038786"/>
              <a:ext cx="239989"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sp>
        <p:nvSpPr>
          <p:cNvPr id="63" name="Rectangle 62">
            <a:extLst>
              <a:ext uri="{FF2B5EF4-FFF2-40B4-BE49-F238E27FC236}">
                <a16:creationId xmlns:a16="http://schemas.microsoft.com/office/drawing/2014/main" id="{153497D6-0141-0A0E-9FAB-8D97B0E46486}"/>
              </a:ext>
            </a:extLst>
          </p:cNvPr>
          <p:cNvSpPr/>
          <p:nvPr/>
        </p:nvSpPr>
        <p:spPr>
          <a:xfrm>
            <a:off x="7197665" y="1852647"/>
            <a:ext cx="485509" cy="83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944EB7B-63CB-CA1B-BCC8-42E23AB5251F}"/>
              </a:ext>
            </a:extLst>
          </p:cNvPr>
          <p:cNvSpPr/>
          <p:nvPr/>
        </p:nvSpPr>
        <p:spPr>
          <a:xfrm rot="18749024">
            <a:off x="6760579" y="2084137"/>
            <a:ext cx="855289" cy="155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7C511CA-7C5F-74EB-7B46-E851CABD0309}"/>
              </a:ext>
            </a:extLst>
          </p:cNvPr>
          <p:cNvSpPr/>
          <p:nvPr/>
        </p:nvSpPr>
        <p:spPr>
          <a:xfrm rot="2383665">
            <a:off x="7409026" y="1773381"/>
            <a:ext cx="161641" cy="1127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descr="Graduation cap with solid fill">
            <a:extLst>
              <a:ext uri="{FF2B5EF4-FFF2-40B4-BE49-F238E27FC236}">
                <a16:creationId xmlns:a16="http://schemas.microsoft.com/office/drawing/2014/main" id="{B9B5B648-95B6-C583-580C-0045041957E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54453">
            <a:off x="7307790" y="785579"/>
            <a:ext cx="560509" cy="560509"/>
          </a:xfrm>
          <a:prstGeom prst="rect">
            <a:avLst/>
          </a:prstGeom>
        </p:spPr>
      </p:pic>
      <p:pic>
        <p:nvPicPr>
          <p:cNvPr id="67" name="Graphic 66" descr="Diploma roll with solid fill">
            <a:extLst>
              <a:ext uri="{FF2B5EF4-FFF2-40B4-BE49-F238E27FC236}">
                <a16:creationId xmlns:a16="http://schemas.microsoft.com/office/drawing/2014/main" id="{8DB0CCC0-942B-0295-4740-874A3B3A9E9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3148566">
            <a:off x="6213376" y="2170278"/>
            <a:ext cx="683974" cy="678187"/>
          </a:xfrm>
          <a:prstGeom prst="rect">
            <a:avLst/>
          </a:prstGeom>
        </p:spPr>
      </p:pic>
      <p:pic>
        <p:nvPicPr>
          <p:cNvPr id="68" name="Graphic 67" descr="Man with solid fill">
            <a:extLst>
              <a:ext uri="{FF2B5EF4-FFF2-40B4-BE49-F238E27FC236}">
                <a16:creationId xmlns:a16="http://schemas.microsoft.com/office/drawing/2014/main" id="{32542D7B-F64F-FA70-1DA3-D78DD4935E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552" y="2040451"/>
            <a:ext cx="1139787" cy="1139787"/>
          </a:xfrm>
          <a:prstGeom prst="rect">
            <a:avLst/>
          </a:prstGeom>
        </p:spPr>
      </p:pic>
      <p:pic>
        <p:nvPicPr>
          <p:cNvPr id="69" name="Graphic 68" descr="Man with solid fill">
            <a:extLst>
              <a:ext uri="{FF2B5EF4-FFF2-40B4-BE49-F238E27FC236}">
                <a16:creationId xmlns:a16="http://schemas.microsoft.com/office/drawing/2014/main" id="{E6570784-5646-B2CD-5AC1-030A3BB6B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4740" y="1145721"/>
            <a:ext cx="2139937" cy="2099707"/>
          </a:xfrm>
          <a:prstGeom prst="rect">
            <a:avLst/>
          </a:prstGeom>
        </p:spPr>
      </p:pic>
      <p:sp>
        <p:nvSpPr>
          <p:cNvPr id="70" name="Rectangle 69">
            <a:extLst>
              <a:ext uri="{FF2B5EF4-FFF2-40B4-BE49-F238E27FC236}">
                <a16:creationId xmlns:a16="http://schemas.microsoft.com/office/drawing/2014/main" id="{61ACBFB6-7B89-6FD0-822A-9F10E79A149B}"/>
              </a:ext>
            </a:extLst>
          </p:cNvPr>
          <p:cNvSpPr/>
          <p:nvPr/>
        </p:nvSpPr>
        <p:spPr>
          <a:xfrm>
            <a:off x="10286780" y="977497"/>
            <a:ext cx="1333441" cy="919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Office worker male with solid fill">
            <a:extLst>
              <a:ext uri="{FF2B5EF4-FFF2-40B4-BE49-F238E27FC236}">
                <a16:creationId xmlns:a16="http://schemas.microsoft.com/office/drawing/2014/main" id="{7160468C-A4E0-A5C3-C824-8B3B7F4B776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364859" y="932156"/>
            <a:ext cx="1183563" cy="1139015"/>
          </a:xfrm>
          <a:prstGeom prst="rect">
            <a:avLst/>
          </a:prstGeom>
        </p:spPr>
      </p:pic>
      <p:sp>
        <p:nvSpPr>
          <p:cNvPr id="72" name="Rectangle 71">
            <a:extLst>
              <a:ext uri="{FF2B5EF4-FFF2-40B4-BE49-F238E27FC236}">
                <a16:creationId xmlns:a16="http://schemas.microsoft.com/office/drawing/2014/main" id="{5421BD80-1020-CF4B-1EBA-3A5EC1D61FAE}"/>
              </a:ext>
            </a:extLst>
          </p:cNvPr>
          <p:cNvSpPr/>
          <p:nvPr/>
        </p:nvSpPr>
        <p:spPr>
          <a:xfrm>
            <a:off x="11198241" y="1920364"/>
            <a:ext cx="780648" cy="567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AB0C853-BDE6-F2DC-843C-17CC2CEF27F2}"/>
              </a:ext>
            </a:extLst>
          </p:cNvPr>
          <p:cNvSpPr/>
          <p:nvPr/>
        </p:nvSpPr>
        <p:spPr>
          <a:xfrm rot="19592719">
            <a:off x="11318186" y="1818746"/>
            <a:ext cx="171107" cy="5343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5322FF6-08BB-011C-217D-DFBE7CAE592C}"/>
              </a:ext>
            </a:extLst>
          </p:cNvPr>
          <p:cNvSpPr/>
          <p:nvPr/>
        </p:nvSpPr>
        <p:spPr>
          <a:xfrm>
            <a:off x="11453273" y="2221957"/>
            <a:ext cx="157547" cy="1356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Briefcase with solid fill">
            <a:extLst>
              <a:ext uri="{FF2B5EF4-FFF2-40B4-BE49-F238E27FC236}">
                <a16:creationId xmlns:a16="http://schemas.microsoft.com/office/drawing/2014/main" id="{36AAF909-66FC-A20C-AE45-55A7498A4CB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133555" y="2140453"/>
            <a:ext cx="796982" cy="914400"/>
          </a:xfrm>
          <a:prstGeom prst="rect">
            <a:avLst/>
          </a:prstGeom>
        </p:spPr>
      </p:pic>
      <p:sp>
        <p:nvSpPr>
          <p:cNvPr id="76" name="Oval 75">
            <a:extLst>
              <a:ext uri="{FF2B5EF4-FFF2-40B4-BE49-F238E27FC236}">
                <a16:creationId xmlns:a16="http://schemas.microsoft.com/office/drawing/2014/main" id="{EB1DBE4F-C69E-E4DF-680E-75C48658CCDD}"/>
              </a:ext>
            </a:extLst>
          </p:cNvPr>
          <p:cNvSpPr/>
          <p:nvPr/>
        </p:nvSpPr>
        <p:spPr>
          <a:xfrm>
            <a:off x="10785247" y="1137280"/>
            <a:ext cx="348308" cy="3454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C615DA0-AE4D-89AE-C5FA-E7194EB397A5}"/>
              </a:ext>
            </a:extLst>
          </p:cNvPr>
          <p:cNvGrpSpPr/>
          <p:nvPr/>
        </p:nvGrpSpPr>
        <p:grpSpPr>
          <a:xfrm>
            <a:off x="10217034" y="3153091"/>
            <a:ext cx="1412382" cy="966599"/>
            <a:chOff x="1944768" y="2555821"/>
            <a:chExt cx="1412382" cy="966599"/>
          </a:xfrm>
        </p:grpSpPr>
        <p:sp>
          <p:nvSpPr>
            <p:cNvPr id="78" name="Rectangle: Rounded Corners 77">
              <a:extLst>
                <a:ext uri="{FF2B5EF4-FFF2-40B4-BE49-F238E27FC236}">
                  <a16:creationId xmlns:a16="http://schemas.microsoft.com/office/drawing/2014/main" id="{C9499E2E-310B-740B-8F6B-8FBA9CD98AEC}"/>
                </a:ext>
              </a:extLst>
            </p:cNvPr>
            <p:cNvSpPr/>
            <p:nvPr/>
          </p:nvSpPr>
          <p:spPr>
            <a:xfrm>
              <a:off x="1944768" y="2555821"/>
              <a:ext cx="1412382" cy="966599"/>
            </a:xfrm>
            <a:prstGeom prst="roundRect">
              <a:avLst>
                <a:gd name="adj" fmla="val 10000"/>
              </a:avLst>
            </a:prstGeom>
            <a:solidFill>
              <a:schemeClr val="bg1"/>
            </a:solidFill>
            <a:ln w="38100">
              <a:solidFill>
                <a:srgbClr val="BF311A"/>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9" name="Rectangle: Rounded Corners 4">
              <a:extLst>
                <a:ext uri="{FF2B5EF4-FFF2-40B4-BE49-F238E27FC236}">
                  <a16:creationId xmlns:a16="http://schemas.microsoft.com/office/drawing/2014/main" id="{CCB8B1AD-AABB-2EE6-B798-259A86EDD526}"/>
                </a:ext>
              </a:extLst>
            </p:cNvPr>
            <p:cNvSpPr txBox="1"/>
            <p:nvPr/>
          </p:nvSpPr>
          <p:spPr>
            <a:xfrm>
              <a:off x="1973079" y="2584132"/>
              <a:ext cx="1355760" cy="909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b="1" dirty="0">
                  <a:solidFill>
                    <a:schemeClr val="tx1"/>
                  </a:solidFill>
                  <a:latin typeface="Sitka Display" panose="02000505000000020004" pitchFamily="2" charset="0"/>
                </a:rPr>
                <a:t>College </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Graduation</a:t>
              </a:r>
            </a:p>
          </p:txBody>
        </p:sp>
      </p:grpSp>
      <p:sp>
        <p:nvSpPr>
          <p:cNvPr id="7" name="TextBox 6">
            <a:extLst>
              <a:ext uri="{FF2B5EF4-FFF2-40B4-BE49-F238E27FC236}">
                <a16:creationId xmlns:a16="http://schemas.microsoft.com/office/drawing/2014/main" id="{263FFBDF-8F75-F081-FFE2-C22E9F2FBD47}"/>
              </a:ext>
            </a:extLst>
          </p:cNvPr>
          <p:cNvSpPr txBox="1"/>
          <p:nvPr/>
        </p:nvSpPr>
        <p:spPr>
          <a:xfrm>
            <a:off x="647375" y="989027"/>
            <a:ext cx="7097842" cy="830997"/>
          </a:xfrm>
          <a:prstGeom prst="rect">
            <a:avLst/>
          </a:prstGeom>
          <a:noFill/>
        </p:spPr>
        <p:txBody>
          <a:bodyPr wrap="square" rtlCol="0">
            <a:spAutoFit/>
          </a:bodyPr>
          <a:lstStyle/>
          <a:p>
            <a:r>
              <a:rPr lang="en-US" sz="1600" dirty="0">
                <a:solidFill>
                  <a:srgbClr val="19200E"/>
                </a:solidFill>
                <a:latin typeface="Tenorite" panose="00000500000000000000" pitchFamily="2" charset="0"/>
              </a:rPr>
              <a:t>-Schools can use readiness levels to quickly find students who are ready       for Dual Enrollment.  This can help bridge the gap shown in recent years,     with only about 15% of Dual Enrollment-ready students participating.</a:t>
            </a:r>
            <a:endParaRPr lang="en-US" sz="1600" dirty="0">
              <a:latin typeface="Sitka Display" panose="02000505000000020004" pitchFamily="2" charset="0"/>
            </a:endParaRPr>
          </a:p>
        </p:txBody>
      </p:sp>
      <p:sp>
        <p:nvSpPr>
          <p:cNvPr id="9" name="TextBox 8">
            <a:extLst>
              <a:ext uri="{FF2B5EF4-FFF2-40B4-BE49-F238E27FC236}">
                <a16:creationId xmlns:a16="http://schemas.microsoft.com/office/drawing/2014/main" id="{1B91AB28-ECC3-892E-4554-7CDA5C3973B6}"/>
              </a:ext>
            </a:extLst>
          </p:cNvPr>
          <p:cNvSpPr txBox="1"/>
          <p:nvPr/>
        </p:nvSpPr>
        <p:spPr>
          <a:xfrm>
            <a:off x="647375" y="4551768"/>
            <a:ext cx="7097842" cy="1077218"/>
          </a:xfrm>
          <a:prstGeom prst="rect">
            <a:avLst/>
          </a:prstGeom>
          <a:noFill/>
        </p:spPr>
        <p:txBody>
          <a:bodyPr wrap="square" rtlCol="0">
            <a:spAutoFit/>
          </a:bodyPr>
          <a:lstStyle/>
          <a:p>
            <a:r>
              <a:rPr lang="en-US" sz="1600" dirty="0">
                <a:solidFill>
                  <a:srgbClr val="19200E"/>
                </a:solidFill>
                <a:latin typeface="Tenorite" panose="00000500000000000000" pitchFamily="2" charset="0"/>
              </a:rPr>
              <a:t>-In 2022-2023, our data showed that over 99% of seniors who participated in Dual Enrollment showed either Expected or Probable levels of readiness. Valencia and school district leaders have discussed using CFEED’s measure as qualification for a student to begin, to eliminate the barrier of entry testing.</a:t>
            </a:r>
            <a:endParaRPr lang="en-US" sz="1600" dirty="0">
              <a:latin typeface="Sitka Display" panose="02000505000000020004" pitchFamily="2" charset="0"/>
            </a:endParaRPr>
          </a:p>
        </p:txBody>
      </p:sp>
      <p:graphicFrame>
        <p:nvGraphicFramePr>
          <p:cNvPr id="21" name="Table 8">
            <a:extLst>
              <a:ext uri="{FF2B5EF4-FFF2-40B4-BE49-F238E27FC236}">
                <a16:creationId xmlns:a16="http://schemas.microsoft.com/office/drawing/2014/main" id="{EEAC5B14-EB83-46A9-AFD3-AAC079C4BAC4}"/>
              </a:ext>
            </a:extLst>
          </p:cNvPr>
          <p:cNvGraphicFramePr>
            <a:graphicFrameLocks noGrp="1"/>
          </p:cNvGraphicFramePr>
          <p:nvPr>
            <p:extLst>
              <p:ext uri="{D42A27DB-BD31-4B8C-83A1-F6EECF244321}">
                <p14:modId xmlns:p14="http://schemas.microsoft.com/office/powerpoint/2010/main" val="1204363157"/>
              </p:ext>
            </p:extLst>
          </p:nvPr>
        </p:nvGraphicFramePr>
        <p:xfrm>
          <a:off x="93677" y="5670416"/>
          <a:ext cx="9258301" cy="1127760"/>
        </p:xfrm>
        <a:graphic>
          <a:graphicData uri="http://schemas.openxmlformats.org/drawingml/2006/table">
            <a:tbl>
              <a:tblPr firstRow="1" bandRow="1">
                <a:tableStyleId>{5C22544A-7EE6-4342-B048-85BDC9FD1C3A}</a:tableStyleId>
              </a:tblPr>
              <a:tblGrid>
                <a:gridCol w="2293223">
                  <a:extLst>
                    <a:ext uri="{9D8B030D-6E8A-4147-A177-3AD203B41FA5}">
                      <a16:colId xmlns:a16="http://schemas.microsoft.com/office/drawing/2014/main" val="1527321087"/>
                    </a:ext>
                  </a:extLst>
                </a:gridCol>
                <a:gridCol w="2499919">
                  <a:extLst>
                    <a:ext uri="{9D8B030D-6E8A-4147-A177-3AD203B41FA5}">
                      <a16:colId xmlns:a16="http://schemas.microsoft.com/office/drawing/2014/main" val="3261176610"/>
                    </a:ext>
                  </a:extLst>
                </a:gridCol>
                <a:gridCol w="2332047">
                  <a:extLst>
                    <a:ext uri="{9D8B030D-6E8A-4147-A177-3AD203B41FA5}">
                      <a16:colId xmlns:a16="http://schemas.microsoft.com/office/drawing/2014/main" val="3298269625"/>
                    </a:ext>
                  </a:extLst>
                </a:gridCol>
                <a:gridCol w="2133112">
                  <a:extLst>
                    <a:ext uri="{9D8B030D-6E8A-4147-A177-3AD203B41FA5}">
                      <a16:colId xmlns:a16="http://schemas.microsoft.com/office/drawing/2014/main" val="2052648430"/>
                    </a:ext>
                  </a:extLst>
                </a:gridCol>
              </a:tblGrid>
              <a:tr h="289560">
                <a:tc gridSpan="4">
                  <a:txBody>
                    <a:bodyPr/>
                    <a:lstStyle/>
                    <a:p>
                      <a:pPr algn="ctr"/>
                      <a:r>
                        <a:rPr lang="en-US" sz="1400" b="1" dirty="0">
                          <a:solidFill>
                            <a:srgbClr val="19200E"/>
                          </a:solidFill>
                          <a:latin typeface="Tenorite" panose="00000500000000000000" pitchFamily="2" charset="0"/>
                        </a:rPr>
                        <a:t>2022-2023 Projected CFEED High School Seniors</a:t>
                      </a:r>
                    </a:p>
                  </a:txBody>
                  <a:tcPr anchor="ctr">
                    <a:solidFill>
                      <a:schemeClr val="bg1"/>
                    </a:solidFill>
                  </a:tcPr>
                </a:tc>
                <a:tc hMerge="1">
                  <a:txBody>
                    <a:bodyPr/>
                    <a:lstStyle/>
                    <a:p>
                      <a:pPr algn="ctr"/>
                      <a:r>
                        <a:rPr lang="en-US" sz="1600" b="1" dirty="0">
                          <a:latin typeface="Sitka Display" panose="02000505000000020004" pitchFamily="2" charset="0"/>
                        </a:rPr>
                        <a:t>DE Readiness Count of      DE Enrolled Students </a:t>
                      </a:r>
                    </a:p>
                  </a:txBody>
                  <a:tcPr anchor="ctr"/>
                </a:tc>
                <a:tc hMerge="1">
                  <a:txBody>
                    <a:bodyPr/>
                    <a:lstStyle/>
                    <a:p>
                      <a:pPr algn="ctr"/>
                      <a:r>
                        <a:rPr lang="en-US" sz="1600" b="1" dirty="0">
                          <a:latin typeface="Sitka Display" panose="02000505000000020004" pitchFamily="2" charset="0"/>
                        </a:rPr>
                        <a:t>DE Not Ready Count of DE Enrolled Students</a:t>
                      </a:r>
                    </a:p>
                  </a:txBody>
                  <a:tcPr anchor="ctr"/>
                </a:tc>
                <a:tc hMerge="1">
                  <a:txBody>
                    <a:bodyPr/>
                    <a:lstStyle/>
                    <a:p>
                      <a:pPr algn="ctr"/>
                      <a:r>
                        <a:rPr lang="en-US" sz="1600" b="1" dirty="0">
                          <a:latin typeface="Sitka Display" panose="02000505000000020004" pitchFamily="2" charset="0"/>
                        </a:rPr>
                        <a:t>Readiness Percentage of DE Enrolled Students</a:t>
                      </a:r>
                    </a:p>
                  </a:txBody>
                  <a:tcPr anchor="ctr"/>
                </a:tc>
                <a:extLst>
                  <a:ext uri="{0D108BD9-81ED-4DB2-BD59-A6C34878D82A}">
                    <a16:rowId xmlns:a16="http://schemas.microsoft.com/office/drawing/2014/main" val="3558254907"/>
                  </a:ext>
                </a:extLst>
              </a:tr>
              <a:tr h="289560">
                <a:tc>
                  <a:txBody>
                    <a:bodyPr/>
                    <a:lstStyle/>
                    <a:p>
                      <a:pPr algn="ctr"/>
                      <a:r>
                        <a:rPr lang="en-US" sz="1400" b="1" dirty="0">
                          <a:solidFill>
                            <a:schemeClr val="bg1"/>
                          </a:solidFill>
                          <a:latin typeface="Tenorite" panose="00000500000000000000" pitchFamily="2" charset="0"/>
                        </a:rPr>
                        <a:t>DE Enrollment </a:t>
                      </a:r>
                    </a:p>
                    <a:p>
                      <a:pPr algn="ctr"/>
                      <a:r>
                        <a:rPr lang="en-US" sz="1400" b="1" dirty="0">
                          <a:solidFill>
                            <a:schemeClr val="bg1"/>
                          </a:solidFill>
                          <a:latin typeface="Tenorite" panose="00000500000000000000" pitchFamily="2" charset="0"/>
                        </a:rPr>
                        <a:t>Count</a:t>
                      </a:r>
                    </a:p>
                  </a:txBody>
                  <a:tcPr anchor="ctr">
                    <a:solidFill>
                      <a:srgbClr val="BF311A"/>
                    </a:solidFill>
                  </a:tcPr>
                </a:tc>
                <a:tc>
                  <a:txBody>
                    <a:bodyPr/>
                    <a:lstStyle/>
                    <a:p>
                      <a:pPr algn="ctr"/>
                      <a:r>
                        <a:rPr lang="en-US" sz="1400" b="1" dirty="0">
                          <a:solidFill>
                            <a:schemeClr val="bg1"/>
                          </a:solidFill>
                          <a:latin typeface="Tenorite" panose="00000500000000000000" pitchFamily="2" charset="0"/>
                        </a:rPr>
                        <a:t>DE Readiness Count of      </a:t>
                      </a:r>
                    </a:p>
                    <a:p>
                      <a:pPr algn="ctr"/>
                      <a:r>
                        <a:rPr lang="en-US" sz="1400" b="1" dirty="0">
                          <a:solidFill>
                            <a:schemeClr val="bg1"/>
                          </a:solidFill>
                          <a:latin typeface="Tenorite" panose="00000500000000000000" pitchFamily="2" charset="0"/>
                        </a:rPr>
                        <a:t>DE Enrolled Students </a:t>
                      </a:r>
                    </a:p>
                  </a:txBody>
                  <a:tcPr anchor="ctr">
                    <a:solidFill>
                      <a:srgbClr val="BF311A"/>
                    </a:solidFill>
                  </a:tcPr>
                </a:tc>
                <a:tc>
                  <a:txBody>
                    <a:bodyPr/>
                    <a:lstStyle/>
                    <a:p>
                      <a:pPr algn="ctr"/>
                      <a:r>
                        <a:rPr lang="en-US" sz="1400" b="1" dirty="0">
                          <a:solidFill>
                            <a:schemeClr val="bg1"/>
                          </a:solidFill>
                          <a:latin typeface="Tenorite" panose="00000500000000000000" pitchFamily="2" charset="0"/>
                        </a:rPr>
                        <a:t>DE Not Ready Count of </a:t>
                      </a:r>
                    </a:p>
                    <a:p>
                      <a:pPr algn="ctr"/>
                      <a:r>
                        <a:rPr lang="en-US" sz="1400" b="1" dirty="0">
                          <a:solidFill>
                            <a:schemeClr val="bg1"/>
                          </a:solidFill>
                          <a:latin typeface="Tenorite" panose="00000500000000000000" pitchFamily="2" charset="0"/>
                        </a:rPr>
                        <a:t>DE Enrolled Students</a:t>
                      </a:r>
                    </a:p>
                  </a:txBody>
                  <a:tcPr anchor="ctr">
                    <a:solidFill>
                      <a:srgbClr val="BF311A"/>
                    </a:solidFill>
                  </a:tcPr>
                </a:tc>
                <a:tc>
                  <a:txBody>
                    <a:bodyPr/>
                    <a:lstStyle/>
                    <a:p>
                      <a:pPr algn="ctr"/>
                      <a:r>
                        <a:rPr lang="en-US" sz="1400" b="1" dirty="0">
                          <a:solidFill>
                            <a:schemeClr val="bg1"/>
                          </a:solidFill>
                          <a:latin typeface="Tenorite" panose="00000500000000000000" pitchFamily="2" charset="0"/>
                        </a:rPr>
                        <a:t>Readiness Percentage of DE Enrolled Students</a:t>
                      </a:r>
                    </a:p>
                  </a:txBody>
                  <a:tcPr anchor="ctr">
                    <a:solidFill>
                      <a:srgbClr val="BF311A"/>
                    </a:solidFill>
                  </a:tcPr>
                </a:tc>
                <a:extLst>
                  <a:ext uri="{0D108BD9-81ED-4DB2-BD59-A6C34878D82A}">
                    <a16:rowId xmlns:a16="http://schemas.microsoft.com/office/drawing/2014/main" val="1316950974"/>
                  </a:ext>
                </a:extLst>
              </a:tr>
              <a:tr h="276127">
                <a:tc>
                  <a:txBody>
                    <a:bodyPr/>
                    <a:lstStyle/>
                    <a:p>
                      <a:pPr algn="ctr"/>
                      <a:r>
                        <a:rPr lang="en-US" sz="1400" b="1" dirty="0">
                          <a:solidFill>
                            <a:srgbClr val="19200E"/>
                          </a:solidFill>
                          <a:latin typeface="Tenorite" panose="00000500000000000000" pitchFamily="2" charset="0"/>
                        </a:rPr>
                        <a:t>1,358</a:t>
                      </a:r>
                    </a:p>
                  </a:txBody>
                  <a:tcPr anchor="ctr">
                    <a:solidFill>
                      <a:schemeClr val="bg1"/>
                    </a:solidFill>
                  </a:tcPr>
                </a:tc>
                <a:tc>
                  <a:txBody>
                    <a:bodyPr/>
                    <a:lstStyle/>
                    <a:p>
                      <a:pPr algn="ctr"/>
                      <a:r>
                        <a:rPr lang="en-US" sz="1400" b="1" dirty="0">
                          <a:solidFill>
                            <a:srgbClr val="19200E"/>
                          </a:solidFill>
                          <a:latin typeface="Tenorite" panose="00000500000000000000" pitchFamily="2" charset="0"/>
                        </a:rPr>
                        <a:t>1,347</a:t>
                      </a:r>
                    </a:p>
                  </a:txBody>
                  <a:tcPr anchor="ctr">
                    <a:solidFill>
                      <a:schemeClr val="bg1"/>
                    </a:solidFill>
                  </a:tcPr>
                </a:tc>
                <a:tc>
                  <a:txBody>
                    <a:bodyPr/>
                    <a:lstStyle/>
                    <a:p>
                      <a:pPr algn="ctr"/>
                      <a:r>
                        <a:rPr lang="en-US" sz="1400" b="1" dirty="0">
                          <a:solidFill>
                            <a:srgbClr val="19200E"/>
                          </a:solidFill>
                          <a:latin typeface="Tenorite" panose="00000500000000000000" pitchFamily="2" charset="0"/>
                        </a:rPr>
                        <a:t>11</a:t>
                      </a:r>
                    </a:p>
                  </a:txBody>
                  <a:tcPr anchor="ctr">
                    <a:solidFill>
                      <a:schemeClr val="bg1"/>
                    </a:solidFill>
                  </a:tcPr>
                </a:tc>
                <a:tc>
                  <a:txBody>
                    <a:bodyPr/>
                    <a:lstStyle/>
                    <a:p>
                      <a:pPr algn="ctr"/>
                      <a:r>
                        <a:rPr lang="en-US" sz="1400" b="1" dirty="0">
                          <a:solidFill>
                            <a:schemeClr val="bg1"/>
                          </a:solidFill>
                          <a:latin typeface="Tenorite" panose="00000500000000000000" pitchFamily="2" charset="0"/>
                        </a:rPr>
                        <a:t>99.2%</a:t>
                      </a:r>
                    </a:p>
                  </a:txBody>
                  <a:tcPr anchor="ctr">
                    <a:solidFill>
                      <a:srgbClr val="BF311A"/>
                    </a:solidFill>
                  </a:tcPr>
                </a:tc>
                <a:extLst>
                  <a:ext uri="{0D108BD9-81ED-4DB2-BD59-A6C34878D82A}">
                    <a16:rowId xmlns:a16="http://schemas.microsoft.com/office/drawing/2014/main" val="2784095702"/>
                  </a:ext>
                </a:extLst>
              </a:tr>
            </a:tbl>
          </a:graphicData>
        </a:graphic>
      </p:graphicFrame>
      <p:cxnSp>
        <p:nvCxnSpPr>
          <p:cNvPr id="25" name="Straight Connector 24">
            <a:extLst>
              <a:ext uri="{FF2B5EF4-FFF2-40B4-BE49-F238E27FC236}">
                <a16:creationId xmlns:a16="http://schemas.microsoft.com/office/drawing/2014/main" id="{53EA12CF-C0C8-AFD5-47DD-6CCCAC14E875}"/>
              </a:ext>
            </a:extLst>
          </p:cNvPr>
          <p:cNvCxnSpPr/>
          <p:nvPr/>
        </p:nvCxnSpPr>
        <p:spPr>
          <a:xfrm>
            <a:off x="2387701" y="5967751"/>
            <a:ext cx="0" cy="822036"/>
          </a:xfrm>
          <a:prstGeom prst="line">
            <a:avLst/>
          </a:prstGeom>
          <a:ln w="25400">
            <a:solidFill>
              <a:srgbClr val="19200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A7A565-C5AE-344F-AF8C-D3E937952B00}"/>
              </a:ext>
            </a:extLst>
          </p:cNvPr>
          <p:cNvCxnSpPr/>
          <p:nvPr/>
        </p:nvCxnSpPr>
        <p:spPr>
          <a:xfrm>
            <a:off x="4886138" y="5967751"/>
            <a:ext cx="0" cy="822036"/>
          </a:xfrm>
          <a:prstGeom prst="line">
            <a:avLst/>
          </a:prstGeom>
          <a:ln w="25400">
            <a:solidFill>
              <a:srgbClr val="19200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9D61E6-B65F-7AD1-1AA0-D0A64D7891BB}"/>
              </a:ext>
            </a:extLst>
          </p:cNvPr>
          <p:cNvCxnSpPr/>
          <p:nvPr/>
        </p:nvCxnSpPr>
        <p:spPr>
          <a:xfrm>
            <a:off x="7212854" y="5967751"/>
            <a:ext cx="0" cy="822036"/>
          </a:xfrm>
          <a:prstGeom prst="line">
            <a:avLst/>
          </a:prstGeom>
          <a:ln w="25400">
            <a:solidFill>
              <a:srgbClr val="19200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831812-1E56-E9E2-CF6D-FBDCD2A173D4}"/>
              </a:ext>
            </a:extLst>
          </p:cNvPr>
          <p:cNvCxnSpPr>
            <a:cxnSpLocks/>
          </p:cNvCxnSpPr>
          <p:nvPr/>
        </p:nvCxnSpPr>
        <p:spPr>
          <a:xfrm>
            <a:off x="93677" y="5661180"/>
            <a:ext cx="0" cy="1127760"/>
          </a:xfrm>
          <a:prstGeom prst="line">
            <a:avLst/>
          </a:prstGeom>
          <a:ln w="25400">
            <a:solidFill>
              <a:srgbClr val="19200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35CF11-3E53-74A1-2033-07F519470A32}"/>
              </a:ext>
            </a:extLst>
          </p:cNvPr>
          <p:cNvCxnSpPr>
            <a:cxnSpLocks/>
          </p:cNvCxnSpPr>
          <p:nvPr/>
        </p:nvCxnSpPr>
        <p:spPr>
          <a:xfrm>
            <a:off x="9328886" y="5662027"/>
            <a:ext cx="0" cy="1113903"/>
          </a:xfrm>
          <a:prstGeom prst="line">
            <a:avLst/>
          </a:prstGeom>
          <a:ln w="25400">
            <a:solidFill>
              <a:srgbClr val="19200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C5A9F4-9635-30C5-DCAA-D3B6262A6743}"/>
              </a:ext>
            </a:extLst>
          </p:cNvPr>
          <p:cNvCxnSpPr>
            <a:cxnSpLocks/>
          </p:cNvCxnSpPr>
          <p:nvPr/>
        </p:nvCxnSpPr>
        <p:spPr>
          <a:xfrm flipH="1" flipV="1">
            <a:off x="85288" y="6775930"/>
            <a:ext cx="9258301" cy="13857"/>
          </a:xfrm>
          <a:prstGeom prst="line">
            <a:avLst/>
          </a:prstGeom>
          <a:ln w="25400">
            <a:solidFill>
              <a:srgbClr val="19200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D42C4A-0F0C-D476-1882-CED5D3B9CBD9}"/>
              </a:ext>
            </a:extLst>
          </p:cNvPr>
          <p:cNvCxnSpPr>
            <a:cxnSpLocks/>
          </p:cNvCxnSpPr>
          <p:nvPr/>
        </p:nvCxnSpPr>
        <p:spPr>
          <a:xfrm flipH="1">
            <a:off x="93677" y="6484137"/>
            <a:ext cx="9235209" cy="0"/>
          </a:xfrm>
          <a:prstGeom prst="line">
            <a:avLst/>
          </a:prstGeom>
          <a:ln w="25400">
            <a:solidFill>
              <a:srgbClr val="19200E"/>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0645D8-416B-BEE0-DC61-62AD5871E718}"/>
              </a:ext>
            </a:extLst>
          </p:cNvPr>
          <p:cNvCxnSpPr>
            <a:cxnSpLocks/>
          </p:cNvCxnSpPr>
          <p:nvPr/>
        </p:nvCxnSpPr>
        <p:spPr>
          <a:xfrm flipH="1">
            <a:off x="93677" y="5976140"/>
            <a:ext cx="9235209" cy="0"/>
          </a:xfrm>
          <a:prstGeom prst="line">
            <a:avLst/>
          </a:prstGeom>
          <a:ln w="38100">
            <a:solidFill>
              <a:srgbClr val="19200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DFC712-2CA3-C3D2-FB4F-DE3D57FED637}"/>
              </a:ext>
            </a:extLst>
          </p:cNvPr>
          <p:cNvCxnSpPr>
            <a:cxnSpLocks/>
          </p:cNvCxnSpPr>
          <p:nvPr/>
        </p:nvCxnSpPr>
        <p:spPr>
          <a:xfrm flipH="1">
            <a:off x="98506" y="5670416"/>
            <a:ext cx="9235209" cy="0"/>
          </a:xfrm>
          <a:prstGeom prst="line">
            <a:avLst/>
          </a:prstGeom>
          <a:ln w="25400">
            <a:solidFill>
              <a:srgbClr val="19200E"/>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7B435C7-E537-0CD0-0922-8E454F48B3BD}"/>
              </a:ext>
            </a:extLst>
          </p:cNvPr>
          <p:cNvPicPr>
            <a:picLocks noChangeAspect="1"/>
          </p:cNvPicPr>
          <p:nvPr/>
        </p:nvPicPr>
        <p:blipFill>
          <a:blip r:embed="rId23"/>
          <a:stretch>
            <a:fillRect/>
          </a:stretch>
        </p:blipFill>
        <p:spPr>
          <a:xfrm>
            <a:off x="9360367" y="5531514"/>
            <a:ext cx="2834572" cy="1319980"/>
          </a:xfrm>
          <a:prstGeom prst="rect">
            <a:avLst/>
          </a:prstGeom>
        </p:spPr>
      </p:pic>
      <p:cxnSp>
        <p:nvCxnSpPr>
          <p:cNvPr id="12" name="Straight Connector 11">
            <a:extLst>
              <a:ext uri="{FF2B5EF4-FFF2-40B4-BE49-F238E27FC236}">
                <a16:creationId xmlns:a16="http://schemas.microsoft.com/office/drawing/2014/main" id="{6B9B63CF-AA48-BF56-1ACE-0F36E9FD68DB}"/>
              </a:ext>
            </a:extLst>
          </p:cNvPr>
          <p:cNvCxnSpPr>
            <a:cxnSpLocks/>
          </p:cNvCxnSpPr>
          <p:nvPr/>
        </p:nvCxnSpPr>
        <p:spPr>
          <a:xfrm>
            <a:off x="9520440" y="6528431"/>
            <a:ext cx="2514237" cy="0"/>
          </a:xfrm>
          <a:prstGeom prst="line">
            <a:avLst/>
          </a:prstGeom>
          <a:ln w="41275">
            <a:solidFill>
              <a:srgbClr val="BF311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7DE272-6338-09AC-0193-477B5F33E84B}"/>
              </a:ext>
            </a:extLst>
          </p:cNvPr>
          <p:cNvCxnSpPr>
            <a:cxnSpLocks/>
          </p:cNvCxnSpPr>
          <p:nvPr/>
        </p:nvCxnSpPr>
        <p:spPr>
          <a:xfrm flipV="1">
            <a:off x="11030467" y="6528431"/>
            <a:ext cx="0" cy="252967"/>
          </a:xfrm>
          <a:prstGeom prst="line">
            <a:avLst/>
          </a:prstGeom>
          <a:ln w="41275">
            <a:solidFill>
              <a:srgbClr val="BF31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28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7375" y="652504"/>
            <a:ext cx="6271274" cy="314523"/>
            <a:chOff x="0" y="927735"/>
            <a:chExt cx="5934075" cy="332740"/>
          </a:xfrm>
          <a:solidFill>
            <a:srgbClr val="9FAFB3"/>
          </a:solidFill>
        </p:grpSpPr>
        <p:cxnSp>
          <p:nvCxnSpPr>
            <p:cNvPr id="5" name="Straight Connector 4"/>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448" y="927735"/>
              <a:ext cx="2696830"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Post-Secondary Readiness</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3" name="Rectangle 11"/>
          <p:cNvSpPr>
            <a:spLocks noChangeArrowheads="1"/>
          </p:cNvSpPr>
          <p:nvPr/>
        </p:nvSpPr>
        <p:spPr bwMode="auto">
          <a:xfrm>
            <a:off x="152400" y="152400"/>
            <a:ext cx="11179988" cy="4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2" name="TextBox 21">
            <a:extLst>
              <a:ext uri="{FF2B5EF4-FFF2-40B4-BE49-F238E27FC236}">
                <a16:creationId xmlns:a16="http://schemas.microsoft.com/office/drawing/2014/main" id="{C5ACBBBC-1F80-4657-A454-A7A44778C1D2}"/>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sp>
        <p:nvSpPr>
          <p:cNvPr id="36" name="Rectangle 35">
            <a:extLst>
              <a:ext uri="{FF2B5EF4-FFF2-40B4-BE49-F238E27FC236}">
                <a16:creationId xmlns:a16="http://schemas.microsoft.com/office/drawing/2014/main" id="{464E5901-561F-411D-C175-FAC43AA58F3F}"/>
              </a:ext>
            </a:extLst>
          </p:cNvPr>
          <p:cNvSpPr/>
          <p:nvPr/>
        </p:nvSpPr>
        <p:spPr>
          <a:xfrm>
            <a:off x="8104742" y="711681"/>
            <a:ext cx="1189908" cy="966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4F8A961-2D50-E95B-1AA3-E97EF2901025}"/>
              </a:ext>
            </a:extLst>
          </p:cNvPr>
          <p:cNvPicPr>
            <a:picLocks noChangeAspect="1"/>
          </p:cNvPicPr>
          <p:nvPr/>
        </p:nvPicPr>
        <p:blipFill>
          <a:blip r:embed="rId3"/>
          <a:stretch>
            <a:fillRect/>
          </a:stretch>
        </p:blipFill>
        <p:spPr>
          <a:xfrm>
            <a:off x="-690689" y="2357307"/>
            <a:ext cx="12192000" cy="4449515"/>
          </a:xfrm>
          <a:prstGeom prst="rect">
            <a:avLst/>
          </a:prstGeom>
        </p:spPr>
      </p:pic>
      <p:sp>
        <p:nvSpPr>
          <p:cNvPr id="10" name="Rectangle 9">
            <a:extLst>
              <a:ext uri="{FF2B5EF4-FFF2-40B4-BE49-F238E27FC236}">
                <a16:creationId xmlns:a16="http://schemas.microsoft.com/office/drawing/2014/main" id="{E64DE294-C450-8A71-8FBF-D8D4FD948B5E}"/>
              </a:ext>
            </a:extLst>
          </p:cNvPr>
          <p:cNvSpPr/>
          <p:nvPr/>
        </p:nvSpPr>
        <p:spPr>
          <a:xfrm>
            <a:off x="-259420" y="3113133"/>
            <a:ext cx="1191236" cy="3592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59346B-C238-D733-D271-CC7A2BB96116}"/>
              </a:ext>
            </a:extLst>
          </p:cNvPr>
          <p:cNvSpPr/>
          <p:nvPr/>
        </p:nvSpPr>
        <p:spPr>
          <a:xfrm>
            <a:off x="484107" y="3716133"/>
            <a:ext cx="1191236" cy="2823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DB045E-9432-EBC1-1DE4-31D01AB1740B}"/>
              </a:ext>
            </a:extLst>
          </p:cNvPr>
          <p:cNvSpPr/>
          <p:nvPr/>
        </p:nvSpPr>
        <p:spPr>
          <a:xfrm>
            <a:off x="6541924" y="4232556"/>
            <a:ext cx="1191236" cy="1660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FD87225-7C6D-4044-585E-3078303AFCBB}"/>
              </a:ext>
            </a:extLst>
          </p:cNvPr>
          <p:cNvSpPr/>
          <p:nvPr/>
        </p:nvSpPr>
        <p:spPr>
          <a:xfrm rot="652275">
            <a:off x="6562098" y="5833725"/>
            <a:ext cx="1191236" cy="168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F663AC-13CA-10B4-A608-561ADA89282A}"/>
              </a:ext>
            </a:extLst>
          </p:cNvPr>
          <p:cNvSpPr/>
          <p:nvPr/>
        </p:nvSpPr>
        <p:spPr>
          <a:xfrm>
            <a:off x="7157716" y="4232556"/>
            <a:ext cx="1548321" cy="1575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25ACA8-C306-DB04-6CFC-FB9FAD409D91}"/>
              </a:ext>
            </a:extLst>
          </p:cNvPr>
          <p:cNvSpPr/>
          <p:nvPr/>
        </p:nvSpPr>
        <p:spPr>
          <a:xfrm>
            <a:off x="8316820" y="4466943"/>
            <a:ext cx="2759912" cy="1107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22250197-9D02-0B54-34CE-4BE299D57E05}"/>
              </a:ext>
            </a:extLst>
          </p:cNvPr>
          <p:cNvSpPr>
            <a:spLocks noChangeArrowheads="1"/>
          </p:cNvSpPr>
          <p:nvPr/>
        </p:nvSpPr>
        <p:spPr bwMode="auto">
          <a:xfrm>
            <a:off x="546707" y="978165"/>
            <a:ext cx="114504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dirty="0">
                <a:solidFill>
                  <a:srgbClr val="19200E"/>
                </a:solidFill>
                <a:latin typeface="Tenorite" panose="00000500000000000000" pitchFamily="2" charset="0"/>
              </a:rPr>
              <a:t>-With CFFED’s exportable interactive dashboard, the capability exists to ensure each high school in OCPS and SDOC has this information at their fingertips.  For schools who focus more on Advanced Placement, or students who do not wish to enroll in Dual Enrollment, we are also able to identify students at each readiness level who have not yet taken AP or DE courses.</a:t>
            </a:r>
          </a:p>
        </p:txBody>
      </p:sp>
    </p:spTree>
    <p:extLst>
      <p:ext uri="{BB962C8B-B14F-4D97-AF65-F5344CB8AC3E}">
        <p14:creationId xmlns:p14="http://schemas.microsoft.com/office/powerpoint/2010/main" val="219824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Graphic 61" descr="Man with solid fill">
            <a:extLst>
              <a:ext uri="{FF2B5EF4-FFF2-40B4-BE49-F238E27FC236}">
                <a16:creationId xmlns:a16="http://schemas.microsoft.com/office/drawing/2014/main" id="{5A908398-5861-B68C-9B1F-39EF6CAFD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0890" y="1661223"/>
            <a:ext cx="1580107" cy="1580107"/>
          </a:xfrm>
          <a:prstGeom prst="rect">
            <a:avLst/>
          </a:prstGeom>
        </p:spPr>
      </p:pic>
      <p:grpSp>
        <p:nvGrpSpPr>
          <p:cNvPr id="4" name="Group 3"/>
          <p:cNvGrpSpPr/>
          <p:nvPr/>
        </p:nvGrpSpPr>
        <p:grpSpPr>
          <a:xfrm>
            <a:off x="647375" y="652504"/>
            <a:ext cx="6271274" cy="314523"/>
            <a:chOff x="0" y="927735"/>
            <a:chExt cx="5934075" cy="332740"/>
          </a:xfrm>
          <a:solidFill>
            <a:srgbClr val="9FAFB3"/>
          </a:solidFill>
        </p:grpSpPr>
        <p:cxnSp>
          <p:nvCxnSpPr>
            <p:cNvPr id="5" name="Straight Connector 4"/>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448" y="927735"/>
              <a:ext cx="2846921"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Post-Secondary Progression</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3" name="Rectangle 11"/>
          <p:cNvSpPr>
            <a:spLocks noChangeArrowheads="1"/>
          </p:cNvSpPr>
          <p:nvPr/>
        </p:nvSpPr>
        <p:spPr bwMode="auto">
          <a:xfrm>
            <a:off x="152400" y="152400"/>
            <a:ext cx="11179988" cy="4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2" name="TextBox 21">
            <a:extLst>
              <a:ext uri="{FF2B5EF4-FFF2-40B4-BE49-F238E27FC236}">
                <a16:creationId xmlns:a16="http://schemas.microsoft.com/office/drawing/2014/main" id="{C5ACBBBC-1F80-4657-A454-A7A44778C1D2}"/>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sp>
        <p:nvSpPr>
          <p:cNvPr id="36" name="Rectangle 35">
            <a:extLst>
              <a:ext uri="{FF2B5EF4-FFF2-40B4-BE49-F238E27FC236}">
                <a16:creationId xmlns:a16="http://schemas.microsoft.com/office/drawing/2014/main" id="{464E5901-561F-411D-C175-FAC43AA58F3F}"/>
              </a:ext>
            </a:extLst>
          </p:cNvPr>
          <p:cNvSpPr/>
          <p:nvPr/>
        </p:nvSpPr>
        <p:spPr>
          <a:xfrm>
            <a:off x="8104742" y="711681"/>
            <a:ext cx="1189908" cy="966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12E16095-1318-2C19-CD96-22C2EC047A6D}"/>
              </a:ext>
            </a:extLst>
          </p:cNvPr>
          <p:cNvGraphicFramePr/>
          <p:nvPr>
            <p:extLst>
              <p:ext uri="{D42A27DB-BD31-4B8C-83A1-F6EECF244321}">
                <p14:modId xmlns:p14="http://schemas.microsoft.com/office/powerpoint/2010/main" val="2328341042"/>
              </p:ext>
            </p:extLst>
          </p:nvPr>
        </p:nvGraphicFramePr>
        <p:xfrm>
          <a:off x="353617" y="2424605"/>
          <a:ext cx="5376506" cy="23874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10">
            <a:extLst>
              <a:ext uri="{FF2B5EF4-FFF2-40B4-BE49-F238E27FC236}">
                <a16:creationId xmlns:a16="http://schemas.microsoft.com/office/drawing/2014/main" id="{C8D089F8-06F0-1004-6D55-D6F0AA6C2494}"/>
              </a:ext>
            </a:extLst>
          </p:cNvPr>
          <p:cNvGraphicFramePr/>
          <p:nvPr>
            <p:extLst>
              <p:ext uri="{D42A27DB-BD31-4B8C-83A1-F6EECF244321}">
                <p14:modId xmlns:p14="http://schemas.microsoft.com/office/powerpoint/2010/main" val="4105645141"/>
              </p:ext>
            </p:extLst>
          </p:nvPr>
        </p:nvGraphicFramePr>
        <p:xfrm>
          <a:off x="6336604" y="1859499"/>
          <a:ext cx="5376506" cy="367626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3" name="Group 12">
            <a:extLst>
              <a:ext uri="{FF2B5EF4-FFF2-40B4-BE49-F238E27FC236}">
                <a16:creationId xmlns:a16="http://schemas.microsoft.com/office/drawing/2014/main" id="{55DC6117-7DF0-2355-1E24-6DA1A8DF5064}"/>
              </a:ext>
            </a:extLst>
          </p:cNvPr>
          <p:cNvGrpSpPr/>
          <p:nvPr/>
        </p:nvGrpSpPr>
        <p:grpSpPr>
          <a:xfrm>
            <a:off x="5883651" y="3443183"/>
            <a:ext cx="299425" cy="350270"/>
            <a:chOff x="3535682" y="1018578"/>
            <a:chExt cx="299425" cy="350270"/>
          </a:xfrm>
        </p:grpSpPr>
        <p:sp>
          <p:nvSpPr>
            <p:cNvPr id="18" name="Arrow: Right 17">
              <a:extLst>
                <a:ext uri="{FF2B5EF4-FFF2-40B4-BE49-F238E27FC236}">
                  <a16:creationId xmlns:a16="http://schemas.microsoft.com/office/drawing/2014/main" id="{6543DFD3-82C6-569B-36D4-7BC3D0084A30}"/>
                </a:ext>
              </a:extLst>
            </p:cNvPr>
            <p:cNvSpPr/>
            <p:nvPr/>
          </p:nvSpPr>
          <p:spPr>
            <a:xfrm>
              <a:off x="3535682" y="1018578"/>
              <a:ext cx="299425"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Arrow: Right 4">
              <a:extLst>
                <a:ext uri="{FF2B5EF4-FFF2-40B4-BE49-F238E27FC236}">
                  <a16:creationId xmlns:a16="http://schemas.microsoft.com/office/drawing/2014/main" id="{3072B84C-CB1D-9333-85F0-56F6F92A985F}"/>
                </a:ext>
              </a:extLst>
            </p:cNvPr>
            <p:cNvSpPr txBox="1"/>
            <p:nvPr/>
          </p:nvSpPr>
          <p:spPr>
            <a:xfrm>
              <a:off x="3535682" y="1088632"/>
              <a:ext cx="209598"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20" name="Group 19">
            <a:extLst>
              <a:ext uri="{FF2B5EF4-FFF2-40B4-BE49-F238E27FC236}">
                <a16:creationId xmlns:a16="http://schemas.microsoft.com/office/drawing/2014/main" id="{3222615D-3CCF-5460-C53D-A403FB2738CC}"/>
              </a:ext>
            </a:extLst>
          </p:cNvPr>
          <p:cNvGrpSpPr/>
          <p:nvPr/>
        </p:nvGrpSpPr>
        <p:grpSpPr>
          <a:xfrm rot="3745444">
            <a:off x="7874763" y="4114989"/>
            <a:ext cx="342841" cy="350270"/>
            <a:chOff x="1519931" y="940622"/>
            <a:chExt cx="342841" cy="350270"/>
          </a:xfrm>
        </p:grpSpPr>
        <p:sp>
          <p:nvSpPr>
            <p:cNvPr id="48" name="Arrow: Right 47">
              <a:extLst>
                <a:ext uri="{FF2B5EF4-FFF2-40B4-BE49-F238E27FC236}">
                  <a16:creationId xmlns:a16="http://schemas.microsoft.com/office/drawing/2014/main" id="{30CE2652-4816-B8DF-937E-211C9344A5BC}"/>
                </a:ext>
              </a:extLst>
            </p:cNvPr>
            <p:cNvSpPr/>
            <p:nvPr/>
          </p:nvSpPr>
          <p:spPr>
            <a:xfrm rot="19611922">
              <a:off x="1519931" y="940622"/>
              <a:ext cx="342841"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0" name="Arrow: Right 4">
              <a:extLst>
                <a:ext uri="{FF2B5EF4-FFF2-40B4-BE49-F238E27FC236}">
                  <a16:creationId xmlns:a16="http://schemas.microsoft.com/office/drawing/2014/main" id="{691D31FC-0A5A-39E6-6EBE-B6EAC11B94BE}"/>
                </a:ext>
              </a:extLst>
            </p:cNvPr>
            <p:cNvSpPr txBox="1"/>
            <p:nvPr/>
          </p:nvSpPr>
          <p:spPr>
            <a:xfrm rot="19611922">
              <a:off x="1528293" y="1038786"/>
              <a:ext cx="239989"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56" name="Group 55">
            <a:extLst>
              <a:ext uri="{FF2B5EF4-FFF2-40B4-BE49-F238E27FC236}">
                <a16:creationId xmlns:a16="http://schemas.microsoft.com/office/drawing/2014/main" id="{17402013-59FC-2BE6-EC97-3E41CD4FE97C}"/>
              </a:ext>
            </a:extLst>
          </p:cNvPr>
          <p:cNvGrpSpPr/>
          <p:nvPr/>
        </p:nvGrpSpPr>
        <p:grpSpPr>
          <a:xfrm>
            <a:off x="9831208" y="4114989"/>
            <a:ext cx="332064" cy="350270"/>
            <a:chOff x="1520527" y="988370"/>
            <a:chExt cx="332064" cy="350270"/>
          </a:xfrm>
        </p:grpSpPr>
        <p:sp>
          <p:nvSpPr>
            <p:cNvPr id="57" name="Arrow: Right 56">
              <a:extLst>
                <a:ext uri="{FF2B5EF4-FFF2-40B4-BE49-F238E27FC236}">
                  <a16:creationId xmlns:a16="http://schemas.microsoft.com/office/drawing/2014/main" id="{98AA891B-28E5-26BD-4A2D-4FB5EAB32DA0}"/>
                </a:ext>
              </a:extLst>
            </p:cNvPr>
            <p:cNvSpPr/>
            <p:nvPr/>
          </p:nvSpPr>
          <p:spPr>
            <a:xfrm rot="19690851">
              <a:off x="1520527" y="988370"/>
              <a:ext cx="332064"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8" name="Arrow: Right 4">
              <a:extLst>
                <a:ext uri="{FF2B5EF4-FFF2-40B4-BE49-F238E27FC236}">
                  <a16:creationId xmlns:a16="http://schemas.microsoft.com/office/drawing/2014/main" id="{E3FAB02C-E567-112C-E00E-2D31C321225C}"/>
                </a:ext>
              </a:extLst>
            </p:cNvPr>
            <p:cNvSpPr txBox="1"/>
            <p:nvPr/>
          </p:nvSpPr>
          <p:spPr>
            <a:xfrm rot="19690851">
              <a:off x="1528013" y="1084686"/>
              <a:ext cx="232445"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59" name="Group 58">
            <a:extLst>
              <a:ext uri="{FF2B5EF4-FFF2-40B4-BE49-F238E27FC236}">
                <a16:creationId xmlns:a16="http://schemas.microsoft.com/office/drawing/2014/main" id="{668A8C0A-4A72-9D81-648B-47010FEA28D3}"/>
              </a:ext>
            </a:extLst>
          </p:cNvPr>
          <p:cNvGrpSpPr/>
          <p:nvPr/>
        </p:nvGrpSpPr>
        <p:grpSpPr>
          <a:xfrm rot="3745444">
            <a:off x="9809699" y="2841696"/>
            <a:ext cx="342841" cy="350270"/>
            <a:chOff x="1519931" y="940622"/>
            <a:chExt cx="342841" cy="350270"/>
          </a:xfrm>
        </p:grpSpPr>
        <p:sp>
          <p:nvSpPr>
            <p:cNvPr id="60" name="Arrow: Right 59">
              <a:extLst>
                <a:ext uri="{FF2B5EF4-FFF2-40B4-BE49-F238E27FC236}">
                  <a16:creationId xmlns:a16="http://schemas.microsoft.com/office/drawing/2014/main" id="{C1E9C886-C1F4-9C44-12B6-454602A7212A}"/>
                </a:ext>
              </a:extLst>
            </p:cNvPr>
            <p:cNvSpPr/>
            <p:nvPr/>
          </p:nvSpPr>
          <p:spPr>
            <a:xfrm rot="19611922">
              <a:off x="1519931" y="940622"/>
              <a:ext cx="342841"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1" name="Arrow: Right 4">
              <a:extLst>
                <a:ext uri="{FF2B5EF4-FFF2-40B4-BE49-F238E27FC236}">
                  <a16:creationId xmlns:a16="http://schemas.microsoft.com/office/drawing/2014/main" id="{D3E919A0-DF29-0469-CFDE-3F0B5782D216}"/>
                </a:ext>
              </a:extLst>
            </p:cNvPr>
            <p:cNvSpPr txBox="1"/>
            <p:nvPr/>
          </p:nvSpPr>
          <p:spPr>
            <a:xfrm rot="19611922">
              <a:off x="1528293" y="1038786"/>
              <a:ext cx="239989"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sp>
        <p:nvSpPr>
          <p:cNvPr id="63" name="Rectangle 62">
            <a:extLst>
              <a:ext uri="{FF2B5EF4-FFF2-40B4-BE49-F238E27FC236}">
                <a16:creationId xmlns:a16="http://schemas.microsoft.com/office/drawing/2014/main" id="{153497D6-0141-0A0E-9FAB-8D97B0E46486}"/>
              </a:ext>
            </a:extLst>
          </p:cNvPr>
          <p:cNvSpPr/>
          <p:nvPr/>
        </p:nvSpPr>
        <p:spPr>
          <a:xfrm>
            <a:off x="7197665" y="1852647"/>
            <a:ext cx="485509" cy="83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944EB7B-63CB-CA1B-BCC8-42E23AB5251F}"/>
              </a:ext>
            </a:extLst>
          </p:cNvPr>
          <p:cNvSpPr/>
          <p:nvPr/>
        </p:nvSpPr>
        <p:spPr>
          <a:xfrm rot="18749024">
            <a:off x="6760579" y="2084137"/>
            <a:ext cx="855289" cy="155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7C511CA-7C5F-74EB-7B46-E851CABD0309}"/>
              </a:ext>
            </a:extLst>
          </p:cNvPr>
          <p:cNvSpPr/>
          <p:nvPr/>
        </p:nvSpPr>
        <p:spPr>
          <a:xfrm rot="2383665">
            <a:off x="7409026" y="1773381"/>
            <a:ext cx="161641" cy="1127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descr="Graduation cap with solid fill">
            <a:extLst>
              <a:ext uri="{FF2B5EF4-FFF2-40B4-BE49-F238E27FC236}">
                <a16:creationId xmlns:a16="http://schemas.microsoft.com/office/drawing/2014/main" id="{B9B5B648-95B6-C583-580C-0045041957E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054453">
            <a:off x="7307790" y="785579"/>
            <a:ext cx="560509" cy="560509"/>
          </a:xfrm>
          <a:prstGeom prst="rect">
            <a:avLst/>
          </a:prstGeom>
        </p:spPr>
      </p:pic>
      <p:pic>
        <p:nvPicPr>
          <p:cNvPr id="67" name="Graphic 66" descr="Diploma roll with solid fill">
            <a:extLst>
              <a:ext uri="{FF2B5EF4-FFF2-40B4-BE49-F238E27FC236}">
                <a16:creationId xmlns:a16="http://schemas.microsoft.com/office/drawing/2014/main" id="{8DB0CCC0-942B-0295-4740-874A3B3A9E9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3148566">
            <a:off x="6213376" y="2170278"/>
            <a:ext cx="683974" cy="678187"/>
          </a:xfrm>
          <a:prstGeom prst="rect">
            <a:avLst/>
          </a:prstGeom>
        </p:spPr>
      </p:pic>
      <p:pic>
        <p:nvPicPr>
          <p:cNvPr id="68" name="Graphic 67" descr="Man with solid fill">
            <a:extLst>
              <a:ext uri="{FF2B5EF4-FFF2-40B4-BE49-F238E27FC236}">
                <a16:creationId xmlns:a16="http://schemas.microsoft.com/office/drawing/2014/main" id="{32542D7B-F64F-FA70-1DA3-D78DD4935E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552" y="2040451"/>
            <a:ext cx="1139787" cy="1139787"/>
          </a:xfrm>
          <a:prstGeom prst="rect">
            <a:avLst/>
          </a:prstGeom>
        </p:spPr>
      </p:pic>
      <p:pic>
        <p:nvPicPr>
          <p:cNvPr id="69" name="Graphic 68" descr="Man with solid fill">
            <a:extLst>
              <a:ext uri="{FF2B5EF4-FFF2-40B4-BE49-F238E27FC236}">
                <a16:creationId xmlns:a16="http://schemas.microsoft.com/office/drawing/2014/main" id="{E6570784-5646-B2CD-5AC1-030A3BB6B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4740" y="1145721"/>
            <a:ext cx="2139937" cy="2099707"/>
          </a:xfrm>
          <a:prstGeom prst="rect">
            <a:avLst/>
          </a:prstGeom>
        </p:spPr>
      </p:pic>
      <p:sp>
        <p:nvSpPr>
          <p:cNvPr id="70" name="Rectangle 69">
            <a:extLst>
              <a:ext uri="{FF2B5EF4-FFF2-40B4-BE49-F238E27FC236}">
                <a16:creationId xmlns:a16="http://schemas.microsoft.com/office/drawing/2014/main" id="{61ACBFB6-7B89-6FD0-822A-9F10E79A149B}"/>
              </a:ext>
            </a:extLst>
          </p:cNvPr>
          <p:cNvSpPr/>
          <p:nvPr/>
        </p:nvSpPr>
        <p:spPr>
          <a:xfrm>
            <a:off x="10286780" y="977497"/>
            <a:ext cx="1333441" cy="919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Office worker male with solid fill">
            <a:extLst>
              <a:ext uri="{FF2B5EF4-FFF2-40B4-BE49-F238E27FC236}">
                <a16:creationId xmlns:a16="http://schemas.microsoft.com/office/drawing/2014/main" id="{7160468C-A4E0-A5C3-C824-8B3B7F4B776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364859" y="932156"/>
            <a:ext cx="1183563" cy="1139015"/>
          </a:xfrm>
          <a:prstGeom prst="rect">
            <a:avLst/>
          </a:prstGeom>
        </p:spPr>
      </p:pic>
      <p:sp>
        <p:nvSpPr>
          <p:cNvPr id="72" name="Rectangle 71">
            <a:extLst>
              <a:ext uri="{FF2B5EF4-FFF2-40B4-BE49-F238E27FC236}">
                <a16:creationId xmlns:a16="http://schemas.microsoft.com/office/drawing/2014/main" id="{5421BD80-1020-CF4B-1EBA-3A5EC1D61FAE}"/>
              </a:ext>
            </a:extLst>
          </p:cNvPr>
          <p:cNvSpPr/>
          <p:nvPr/>
        </p:nvSpPr>
        <p:spPr>
          <a:xfrm>
            <a:off x="11198241" y="1920364"/>
            <a:ext cx="780648" cy="567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AB0C853-BDE6-F2DC-843C-17CC2CEF27F2}"/>
              </a:ext>
            </a:extLst>
          </p:cNvPr>
          <p:cNvSpPr/>
          <p:nvPr/>
        </p:nvSpPr>
        <p:spPr>
          <a:xfrm rot="19592719">
            <a:off x="11318186" y="1818746"/>
            <a:ext cx="171107" cy="5343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5322FF6-08BB-011C-217D-DFBE7CAE592C}"/>
              </a:ext>
            </a:extLst>
          </p:cNvPr>
          <p:cNvSpPr/>
          <p:nvPr/>
        </p:nvSpPr>
        <p:spPr>
          <a:xfrm>
            <a:off x="11453273" y="2221957"/>
            <a:ext cx="157547" cy="1356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Briefcase with solid fill">
            <a:extLst>
              <a:ext uri="{FF2B5EF4-FFF2-40B4-BE49-F238E27FC236}">
                <a16:creationId xmlns:a16="http://schemas.microsoft.com/office/drawing/2014/main" id="{36AAF909-66FC-A20C-AE45-55A7498A4CB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133555" y="2140453"/>
            <a:ext cx="796982" cy="914400"/>
          </a:xfrm>
          <a:prstGeom prst="rect">
            <a:avLst/>
          </a:prstGeom>
        </p:spPr>
      </p:pic>
      <p:sp>
        <p:nvSpPr>
          <p:cNvPr id="76" name="Oval 75">
            <a:extLst>
              <a:ext uri="{FF2B5EF4-FFF2-40B4-BE49-F238E27FC236}">
                <a16:creationId xmlns:a16="http://schemas.microsoft.com/office/drawing/2014/main" id="{EB1DBE4F-C69E-E4DF-680E-75C48658CCDD}"/>
              </a:ext>
            </a:extLst>
          </p:cNvPr>
          <p:cNvSpPr/>
          <p:nvPr/>
        </p:nvSpPr>
        <p:spPr>
          <a:xfrm>
            <a:off x="10785247" y="1137280"/>
            <a:ext cx="348308" cy="3454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C615DA0-AE4D-89AE-C5FA-E7194EB397A5}"/>
              </a:ext>
            </a:extLst>
          </p:cNvPr>
          <p:cNvGrpSpPr/>
          <p:nvPr/>
        </p:nvGrpSpPr>
        <p:grpSpPr>
          <a:xfrm>
            <a:off x="10217034" y="3153091"/>
            <a:ext cx="1412382" cy="966599"/>
            <a:chOff x="1944768" y="2555821"/>
            <a:chExt cx="1412382" cy="966599"/>
          </a:xfrm>
        </p:grpSpPr>
        <p:sp>
          <p:nvSpPr>
            <p:cNvPr id="78" name="Rectangle: Rounded Corners 77">
              <a:extLst>
                <a:ext uri="{FF2B5EF4-FFF2-40B4-BE49-F238E27FC236}">
                  <a16:creationId xmlns:a16="http://schemas.microsoft.com/office/drawing/2014/main" id="{C9499E2E-310B-740B-8F6B-8FBA9CD98AEC}"/>
                </a:ext>
              </a:extLst>
            </p:cNvPr>
            <p:cNvSpPr/>
            <p:nvPr/>
          </p:nvSpPr>
          <p:spPr>
            <a:xfrm>
              <a:off x="1944768" y="2555821"/>
              <a:ext cx="1412382" cy="966599"/>
            </a:xfrm>
            <a:prstGeom prst="roundRect">
              <a:avLst>
                <a:gd name="adj" fmla="val 10000"/>
              </a:avLst>
            </a:prstGeom>
            <a:solidFill>
              <a:schemeClr val="bg1"/>
            </a:solidFill>
            <a:ln w="38100">
              <a:solidFill>
                <a:srgbClr val="BF311A"/>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9" name="Rectangle: Rounded Corners 4">
              <a:extLst>
                <a:ext uri="{FF2B5EF4-FFF2-40B4-BE49-F238E27FC236}">
                  <a16:creationId xmlns:a16="http://schemas.microsoft.com/office/drawing/2014/main" id="{CCB8B1AD-AABB-2EE6-B798-259A86EDD526}"/>
                </a:ext>
              </a:extLst>
            </p:cNvPr>
            <p:cNvSpPr txBox="1"/>
            <p:nvPr/>
          </p:nvSpPr>
          <p:spPr>
            <a:xfrm>
              <a:off x="1973079" y="2584132"/>
              <a:ext cx="1355760" cy="909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b="1" dirty="0">
                  <a:solidFill>
                    <a:schemeClr val="tx1"/>
                  </a:solidFill>
                  <a:latin typeface="Sitka Display" panose="02000505000000020004" pitchFamily="2" charset="0"/>
                </a:rPr>
                <a:t>College </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Graduation</a:t>
              </a:r>
            </a:p>
          </p:txBody>
        </p:sp>
      </p:grpSp>
      <p:sp>
        <p:nvSpPr>
          <p:cNvPr id="7" name="TextBox 6">
            <a:extLst>
              <a:ext uri="{FF2B5EF4-FFF2-40B4-BE49-F238E27FC236}">
                <a16:creationId xmlns:a16="http://schemas.microsoft.com/office/drawing/2014/main" id="{263FFBDF-8F75-F081-FFE2-C22E9F2FBD47}"/>
              </a:ext>
            </a:extLst>
          </p:cNvPr>
          <p:cNvSpPr txBox="1"/>
          <p:nvPr/>
        </p:nvSpPr>
        <p:spPr>
          <a:xfrm>
            <a:off x="647375" y="989027"/>
            <a:ext cx="6194612" cy="1077218"/>
          </a:xfrm>
          <a:prstGeom prst="rect">
            <a:avLst/>
          </a:prstGeom>
          <a:noFill/>
        </p:spPr>
        <p:txBody>
          <a:bodyPr wrap="square" rtlCol="0">
            <a:spAutoFit/>
          </a:bodyPr>
          <a:lstStyle/>
          <a:p>
            <a:r>
              <a:rPr lang="en-US" altLang="en-US" sz="1600" dirty="0">
                <a:latin typeface="Tenorite" panose="00000500000000000000" pitchFamily="2" charset="0"/>
              </a:rPr>
              <a:t>-We have conducted deep dives into effects from initial coursework taken at Valencia.  By finding successful course patterns of students entering Valencia not yet ready for post-secondary coursework, more students can have an opportunity to progress at the school. </a:t>
            </a:r>
          </a:p>
        </p:txBody>
      </p:sp>
      <p:pic>
        <p:nvPicPr>
          <p:cNvPr id="8" name="Picture 7">
            <a:extLst>
              <a:ext uri="{FF2B5EF4-FFF2-40B4-BE49-F238E27FC236}">
                <a16:creationId xmlns:a16="http://schemas.microsoft.com/office/drawing/2014/main" id="{312F52E6-F764-3D91-B7DA-84082C22A6A9}"/>
              </a:ext>
            </a:extLst>
          </p:cNvPr>
          <p:cNvPicPr>
            <a:picLocks noChangeAspect="1"/>
          </p:cNvPicPr>
          <p:nvPr/>
        </p:nvPicPr>
        <p:blipFill>
          <a:blip r:embed="rId23"/>
          <a:stretch>
            <a:fillRect/>
          </a:stretch>
        </p:blipFill>
        <p:spPr>
          <a:xfrm>
            <a:off x="1022542" y="5897732"/>
            <a:ext cx="2157801" cy="381765"/>
          </a:xfrm>
          <a:prstGeom prst="rect">
            <a:avLst/>
          </a:prstGeom>
        </p:spPr>
      </p:pic>
      <p:pic>
        <p:nvPicPr>
          <p:cNvPr id="10" name="Picture 9">
            <a:extLst>
              <a:ext uri="{FF2B5EF4-FFF2-40B4-BE49-F238E27FC236}">
                <a16:creationId xmlns:a16="http://schemas.microsoft.com/office/drawing/2014/main" id="{74A14B07-C3D2-0840-EF2A-0220AED52C05}"/>
              </a:ext>
            </a:extLst>
          </p:cNvPr>
          <p:cNvPicPr>
            <a:picLocks noChangeAspect="1"/>
          </p:cNvPicPr>
          <p:nvPr/>
        </p:nvPicPr>
        <p:blipFill>
          <a:blip r:embed="rId24"/>
          <a:stretch>
            <a:fillRect/>
          </a:stretch>
        </p:blipFill>
        <p:spPr>
          <a:xfrm>
            <a:off x="1065501" y="6318895"/>
            <a:ext cx="1407677" cy="404185"/>
          </a:xfrm>
          <a:prstGeom prst="rect">
            <a:avLst/>
          </a:prstGeom>
        </p:spPr>
      </p:pic>
      <p:sp>
        <p:nvSpPr>
          <p:cNvPr id="12" name="Rectangle 11">
            <a:extLst>
              <a:ext uri="{FF2B5EF4-FFF2-40B4-BE49-F238E27FC236}">
                <a16:creationId xmlns:a16="http://schemas.microsoft.com/office/drawing/2014/main" id="{5993D8FE-71ED-F9D5-DA0C-F38E08BE8132}"/>
              </a:ext>
            </a:extLst>
          </p:cNvPr>
          <p:cNvSpPr/>
          <p:nvPr/>
        </p:nvSpPr>
        <p:spPr>
          <a:xfrm>
            <a:off x="1401808" y="6431806"/>
            <a:ext cx="1285753" cy="40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8674DC4-2407-9FFC-2F50-1398D0254059}"/>
              </a:ext>
            </a:extLst>
          </p:cNvPr>
          <p:cNvSpPr txBox="1"/>
          <p:nvPr/>
        </p:nvSpPr>
        <p:spPr>
          <a:xfrm>
            <a:off x="5692178" y="5457366"/>
            <a:ext cx="1006881" cy="338554"/>
          </a:xfrm>
          <a:prstGeom prst="rect">
            <a:avLst/>
          </a:prstGeom>
          <a:noFill/>
        </p:spPr>
        <p:txBody>
          <a:bodyPr wrap="square" rtlCol="0">
            <a:spAutoFit/>
          </a:bodyPr>
          <a:lstStyle/>
          <a:p>
            <a:r>
              <a:rPr lang="en-US" sz="1600" b="1" dirty="0">
                <a:latin typeface="Sitka Display" panose="02000505000000020004" pitchFamily="2" charset="0"/>
              </a:rPr>
              <a:t>Probable</a:t>
            </a:r>
          </a:p>
        </p:txBody>
      </p:sp>
      <p:pic>
        <p:nvPicPr>
          <p:cNvPr id="16" name="Picture 15">
            <a:extLst>
              <a:ext uri="{FF2B5EF4-FFF2-40B4-BE49-F238E27FC236}">
                <a16:creationId xmlns:a16="http://schemas.microsoft.com/office/drawing/2014/main" id="{6709DC3F-AB05-F046-8AF2-DDFD2C74F8B9}"/>
              </a:ext>
            </a:extLst>
          </p:cNvPr>
          <p:cNvPicPr>
            <a:picLocks noChangeAspect="1"/>
          </p:cNvPicPr>
          <p:nvPr/>
        </p:nvPicPr>
        <p:blipFill>
          <a:blip r:embed="rId25"/>
          <a:stretch>
            <a:fillRect/>
          </a:stretch>
        </p:blipFill>
        <p:spPr>
          <a:xfrm>
            <a:off x="3752687" y="5829089"/>
            <a:ext cx="1466520" cy="985896"/>
          </a:xfrm>
          <a:prstGeom prst="rect">
            <a:avLst/>
          </a:prstGeom>
        </p:spPr>
      </p:pic>
      <p:sp>
        <p:nvSpPr>
          <p:cNvPr id="17" name="TextBox 16">
            <a:extLst>
              <a:ext uri="{FF2B5EF4-FFF2-40B4-BE49-F238E27FC236}">
                <a16:creationId xmlns:a16="http://schemas.microsoft.com/office/drawing/2014/main" id="{959112E4-21E9-5615-1EA5-2C91F8EFD138}"/>
              </a:ext>
            </a:extLst>
          </p:cNvPr>
          <p:cNvSpPr txBox="1"/>
          <p:nvPr/>
        </p:nvSpPr>
        <p:spPr>
          <a:xfrm>
            <a:off x="1021651" y="5015944"/>
            <a:ext cx="2986625" cy="830997"/>
          </a:xfrm>
          <a:prstGeom prst="rect">
            <a:avLst/>
          </a:prstGeom>
          <a:noFill/>
        </p:spPr>
        <p:txBody>
          <a:bodyPr wrap="square" rtlCol="0">
            <a:spAutoFit/>
          </a:bodyPr>
          <a:lstStyle/>
          <a:p>
            <a:r>
              <a:rPr lang="en-US" sz="1600" b="1" dirty="0">
                <a:latin typeface="Sitka Display" panose="02000505000000020004" pitchFamily="2" charset="0"/>
              </a:rPr>
              <a:t>Valencia Statistical Methods </a:t>
            </a:r>
          </a:p>
          <a:p>
            <a:r>
              <a:rPr lang="en-US" sz="1600" b="1" dirty="0">
                <a:latin typeface="Sitka Display" panose="02000505000000020004" pitchFamily="2" charset="0"/>
              </a:rPr>
              <a:t>Enrollment by Readiness </a:t>
            </a:r>
          </a:p>
          <a:p>
            <a:r>
              <a:rPr lang="en-US" sz="1600" b="1" dirty="0">
                <a:latin typeface="Sitka Display" panose="02000505000000020004" pitchFamily="2" charset="0"/>
              </a:rPr>
              <a:t>Group-401 total students</a:t>
            </a:r>
          </a:p>
        </p:txBody>
      </p:sp>
      <p:pic>
        <p:nvPicPr>
          <p:cNvPr id="24" name="Picture 23">
            <a:extLst>
              <a:ext uri="{FF2B5EF4-FFF2-40B4-BE49-F238E27FC236}">
                <a16:creationId xmlns:a16="http://schemas.microsoft.com/office/drawing/2014/main" id="{97371F19-6A6B-568A-0608-55FB09FE59C5}"/>
              </a:ext>
            </a:extLst>
          </p:cNvPr>
          <p:cNvPicPr>
            <a:picLocks noChangeAspect="1"/>
          </p:cNvPicPr>
          <p:nvPr/>
        </p:nvPicPr>
        <p:blipFill>
          <a:blip r:embed="rId26"/>
          <a:stretch>
            <a:fillRect/>
          </a:stretch>
        </p:blipFill>
        <p:spPr>
          <a:xfrm>
            <a:off x="5451635" y="5792844"/>
            <a:ext cx="1487968" cy="1058387"/>
          </a:xfrm>
          <a:prstGeom prst="rect">
            <a:avLst/>
          </a:prstGeom>
        </p:spPr>
      </p:pic>
      <p:pic>
        <p:nvPicPr>
          <p:cNvPr id="31" name="Picture 30">
            <a:extLst>
              <a:ext uri="{FF2B5EF4-FFF2-40B4-BE49-F238E27FC236}">
                <a16:creationId xmlns:a16="http://schemas.microsoft.com/office/drawing/2014/main" id="{F877028E-1E22-4491-ABE3-ABAA690D0097}"/>
              </a:ext>
            </a:extLst>
          </p:cNvPr>
          <p:cNvPicPr>
            <a:picLocks noChangeAspect="1"/>
          </p:cNvPicPr>
          <p:nvPr/>
        </p:nvPicPr>
        <p:blipFill>
          <a:blip r:embed="rId27"/>
          <a:stretch>
            <a:fillRect/>
          </a:stretch>
        </p:blipFill>
        <p:spPr>
          <a:xfrm>
            <a:off x="7186958" y="5766600"/>
            <a:ext cx="1626497" cy="1099410"/>
          </a:xfrm>
          <a:prstGeom prst="rect">
            <a:avLst/>
          </a:prstGeom>
        </p:spPr>
      </p:pic>
      <p:pic>
        <p:nvPicPr>
          <p:cNvPr id="38" name="Picture 37">
            <a:extLst>
              <a:ext uri="{FF2B5EF4-FFF2-40B4-BE49-F238E27FC236}">
                <a16:creationId xmlns:a16="http://schemas.microsoft.com/office/drawing/2014/main" id="{66DA26E8-5EF7-03B1-04C7-DC2092EE5E78}"/>
              </a:ext>
            </a:extLst>
          </p:cNvPr>
          <p:cNvPicPr>
            <a:picLocks noChangeAspect="1"/>
          </p:cNvPicPr>
          <p:nvPr/>
        </p:nvPicPr>
        <p:blipFill>
          <a:blip r:embed="rId28"/>
          <a:stretch>
            <a:fillRect/>
          </a:stretch>
        </p:blipFill>
        <p:spPr>
          <a:xfrm>
            <a:off x="9052314" y="5742702"/>
            <a:ext cx="1626497" cy="1138548"/>
          </a:xfrm>
          <a:prstGeom prst="rect">
            <a:avLst/>
          </a:prstGeom>
        </p:spPr>
      </p:pic>
      <p:sp>
        <p:nvSpPr>
          <p:cNvPr id="39" name="TextBox 38">
            <a:extLst>
              <a:ext uri="{FF2B5EF4-FFF2-40B4-BE49-F238E27FC236}">
                <a16:creationId xmlns:a16="http://schemas.microsoft.com/office/drawing/2014/main" id="{928A26A0-F85F-461E-27A8-6F789C256A82}"/>
              </a:ext>
            </a:extLst>
          </p:cNvPr>
          <p:cNvSpPr txBox="1"/>
          <p:nvPr/>
        </p:nvSpPr>
        <p:spPr>
          <a:xfrm>
            <a:off x="1324316" y="6417793"/>
            <a:ext cx="2499360" cy="338554"/>
          </a:xfrm>
          <a:prstGeom prst="rect">
            <a:avLst/>
          </a:prstGeom>
          <a:noFill/>
        </p:spPr>
        <p:txBody>
          <a:bodyPr wrap="square" rtlCol="0">
            <a:spAutoFit/>
          </a:bodyPr>
          <a:lstStyle/>
          <a:p>
            <a:r>
              <a:rPr lang="en-US" sz="1600" b="1" dirty="0">
                <a:latin typeface="Sitka Display" panose="02000505000000020004" pitchFamily="2" charset="0"/>
              </a:rPr>
              <a:t>Passed Course</a:t>
            </a:r>
          </a:p>
        </p:txBody>
      </p:sp>
      <p:sp>
        <p:nvSpPr>
          <p:cNvPr id="40" name="TextBox 39">
            <a:extLst>
              <a:ext uri="{FF2B5EF4-FFF2-40B4-BE49-F238E27FC236}">
                <a16:creationId xmlns:a16="http://schemas.microsoft.com/office/drawing/2014/main" id="{DC039A28-A92B-68BD-F0BD-736C3BF799E7}"/>
              </a:ext>
            </a:extLst>
          </p:cNvPr>
          <p:cNvSpPr txBox="1"/>
          <p:nvPr/>
        </p:nvSpPr>
        <p:spPr>
          <a:xfrm>
            <a:off x="3988094" y="5457366"/>
            <a:ext cx="1006881" cy="338554"/>
          </a:xfrm>
          <a:prstGeom prst="rect">
            <a:avLst/>
          </a:prstGeom>
          <a:noFill/>
        </p:spPr>
        <p:txBody>
          <a:bodyPr wrap="square" rtlCol="0">
            <a:spAutoFit/>
          </a:bodyPr>
          <a:lstStyle/>
          <a:p>
            <a:r>
              <a:rPr lang="en-US" sz="1600" b="1" dirty="0">
                <a:latin typeface="Sitka Display" panose="02000505000000020004" pitchFamily="2" charset="0"/>
              </a:rPr>
              <a:t>Expected</a:t>
            </a:r>
          </a:p>
        </p:txBody>
      </p:sp>
      <p:sp>
        <p:nvSpPr>
          <p:cNvPr id="41" name="TextBox 40">
            <a:extLst>
              <a:ext uri="{FF2B5EF4-FFF2-40B4-BE49-F238E27FC236}">
                <a16:creationId xmlns:a16="http://schemas.microsoft.com/office/drawing/2014/main" id="{E4CFD72F-66DA-77A2-DE06-A48EFFB02E80}"/>
              </a:ext>
            </a:extLst>
          </p:cNvPr>
          <p:cNvSpPr txBox="1"/>
          <p:nvPr/>
        </p:nvSpPr>
        <p:spPr>
          <a:xfrm>
            <a:off x="7356377" y="5457366"/>
            <a:ext cx="1307564" cy="338554"/>
          </a:xfrm>
          <a:prstGeom prst="rect">
            <a:avLst/>
          </a:prstGeom>
          <a:solidFill>
            <a:srgbClr val="BF311A"/>
          </a:solidFill>
          <a:ln w="25400">
            <a:solidFill>
              <a:schemeClr val="tx1"/>
            </a:solidFill>
          </a:ln>
        </p:spPr>
        <p:txBody>
          <a:bodyPr wrap="square" rtlCol="0">
            <a:spAutoFit/>
          </a:bodyPr>
          <a:lstStyle/>
          <a:p>
            <a:r>
              <a:rPr lang="en-US" sz="1600" b="1" dirty="0">
                <a:solidFill>
                  <a:schemeClr val="bg1"/>
                </a:solidFill>
                <a:latin typeface="Sitka Display" panose="02000505000000020004" pitchFamily="2" charset="0"/>
              </a:rPr>
              <a:t>Approaching</a:t>
            </a:r>
          </a:p>
        </p:txBody>
      </p:sp>
      <p:sp>
        <p:nvSpPr>
          <p:cNvPr id="42" name="TextBox 41">
            <a:extLst>
              <a:ext uri="{FF2B5EF4-FFF2-40B4-BE49-F238E27FC236}">
                <a16:creationId xmlns:a16="http://schemas.microsoft.com/office/drawing/2014/main" id="{3360541F-A466-CF0C-CE80-B5A45B67EB99}"/>
              </a:ext>
            </a:extLst>
          </p:cNvPr>
          <p:cNvSpPr txBox="1"/>
          <p:nvPr/>
        </p:nvSpPr>
        <p:spPr>
          <a:xfrm>
            <a:off x="9338158" y="5436556"/>
            <a:ext cx="1096671" cy="338554"/>
          </a:xfrm>
          <a:prstGeom prst="rect">
            <a:avLst/>
          </a:prstGeom>
          <a:noFill/>
        </p:spPr>
        <p:txBody>
          <a:bodyPr wrap="square" rtlCol="0">
            <a:spAutoFit/>
          </a:bodyPr>
          <a:lstStyle/>
          <a:p>
            <a:r>
              <a:rPr lang="en-US" sz="1600" b="1" dirty="0">
                <a:latin typeface="Sitka Display" panose="02000505000000020004" pitchFamily="2" charset="0"/>
              </a:rPr>
              <a:t>Beginning</a:t>
            </a:r>
          </a:p>
        </p:txBody>
      </p:sp>
      <p:sp>
        <p:nvSpPr>
          <p:cNvPr id="9" name="TextBox 8">
            <a:extLst>
              <a:ext uri="{FF2B5EF4-FFF2-40B4-BE49-F238E27FC236}">
                <a16:creationId xmlns:a16="http://schemas.microsoft.com/office/drawing/2014/main" id="{175EDC0B-DDF5-0448-C9B3-9B4C06280FD2}"/>
              </a:ext>
            </a:extLst>
          </p:cNvPr>
          <p:cNvSpPr txBox="1"/>
          <p:nvPr/>
        </p:nvSpPr>
        <p:spPr>
          <a:xfrm>
            <a:off x="650843" y="4170196"/>
            <a:ext cx="7523193" cy="830997"/>
          </a:xfrm>
          <a:prstGeom prst="rect">
            <a:avLst/>
          </a:prstGeom>
          <a:noFill/>
        </p:spPr>
        <p:txBody>
          <a:bodyPr wrap="square" rtlCol="0">
            <a:spAutoFit/>
          </a:bodyPr>
          <a:lstStyle/>
          <a:p>
            <a:r>
              <a:rPr lang="en-US" altLang="en-US" sz="1600" dirty="0">
                <a:latin typeface="Tenorite" panose="00000500000000000000" pitchFamily="2" charset="0"/>
              </a:rPr>
              <a:t>-CFEED found a success pattern in which 96% of Approaching (not yet ready) students successfully passed Statistical Methods during their first term at  Valencia, making them 2-3 times less likely for attrition.</a:t>
            </a:r>
          </a:p>
        </p:txBody>
      </p:sp>
    </p:spTree>
    <p:extLst>
      <p:ext uri="{BB962C8B-B14F-4D97-AF65-F5344CB8AC3E}">
        <p14:creationId xmlns:p14="http://schemas.microsoft.com/office/powerpoint/2010/main" val="203917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7375" y="652504"/>
            <a:ext cx="6271274" cy="314523"/>
            <a:chOff x="0" y="927735"/>
            <a:chExt cx="5934075" cy="332740"/>
          </a:xfrm>
          <a:solidFill>
            <a:srgbClr val="9FAFB3"/>
          </a:solidFill>
        </p:grpSpPr>
        <p:cxnSp>
          <p:nvCxnSpPr>
            <p:cNvPr id="5" name="Straight Connector 4"/>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448" y="927735"/>
              <a:ext cx="2846921"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Post-Secondary Progression</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3" name="Rectangle 11"/>
          <p:cNvSpPr>
            <a:spLocks noChangeArrowheads="1"/>
          </p:cNvSpPr>
          <p:nvPr/>
        </p:nvSpPr>
        <p:spPr bwMode="auto">
          <a:xfrm>
            <a:off x="152400" y="152400"/>
            <a:ext cx="11179988" cy="4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2" name="TextBox 21">
            <a:extLst>
              <a:ext uri="{FF2B5EF4-FFF2-40B4-BE49-F238E27FC236}">
                <a16:creationId xmlns:a16="http://schemas.microsoft.com/office/drawing/2014/main" id="{C5ACBBBC-1F80-4657-A454-A7A44778C1D2}"/>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sp>
        <p:nvSpPr>
          <p:cNvPr id="36" name="Rectangle 35">
            <a:extLst>
              <a:ext uri="{FF2B5EF4-FFF2-40B4-BE49-F238E27FC236}">
                <a16:creationId xmlns:a16="http://schemas.microsoft.com/office/drawing/2014/main" id="{464E5901-561F-411D-C175-FAC43AA58F3F}"/>
              </a:ext>
            </a:extLst>
          </p:cNvPr>
          <p:cNvSpPr/>
          <p:nvPr/>
        </p:nvSpPr>
        <p:spPr>
          <a:xfrm>
            <a:off x="8105155" y="1987580"/>
            <a:ext cx="1189908" cy="966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12E16095-1318-2C19-CD96-22C2EC047A6D}"/>
              </a:ext>
            </a:extLst>
          </p:cNvPr>
          <p:cNvGraphicFramePr/>
          <p:nvPr/>
        </p:nvGraphicFramePr>
        <p:xfrm>
          <a:off x="353617" y="2424605"/>
          <a:ext cx="5376506" cy="2387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C8D089F8-06F0-1004-6D55-D6F0AA6C2494}"/>
              </a:ext>
            </a:extLst>
          </p:cNvPr>
          <p:cNvGraphicFramePr/>
          <p:nvPr>
            <p:extLst>
              <p:ext uri="{D42A27DB-BD31-4B8C-83A1-F6EECF244321}">
                <p14:modId xmlns:p14="http://schemas.microsoft.com/office/powerpoint/2010/main" val="1317125059"/>
              </p:ext>
            </p:extLst>
          </p:nvPr>
        </p:nvGraphicFramePr>
        <p:xfrm>
          <a:off x="6337017" y="3135398"/>
          <a:ext cx="5376506" cy="36762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3" name="Group 12">
            <a:extLst>
              <a:ext uri="{FF2B5EF4-FFF2-40B4-BE49-F238E27FC236}">
                <a16:creationId xmlns:a16="http://schemas.microsoft.com/office/drawing/2014/main" id="{55DC6117-7DF0-2355-1E24-6DA1A8DF5064}"/>
              </a:ext>
            </a:extLst>
          </p:cNvPr>
          <p:cNvGrpSpPr/>
          <p:nvPr/>
        </p:nvGrpSpPr>
        <p:grpSpPr>
          <a:xfrm>
            <a:off x="5884064" y="4326314"/>
            <a:ext cx="299425" cy="350270"/>
            <a:chOff x="3535682" y="1018578"/>
            <a:chExt cx="299425" cy="350270"/>
          </a:xfrm>
        </p:grpSpPr>
        <p:sp>
          <p:nvSpPr>
            <p:cNvPr id="18" name="Arrow: Right 17">
              <a:extLst>
                <a:ext uri="{FF2B5EF4-FFF2-40B4-BE49-F238E27FC236}">
                  <a16:creationId xmlns:a16="http://schemas.microsoft.com/office/drawing/2014/main" id="{6543DFD3-82C6-569B-36D4-7BC3D0084A30}"/>
                </a:ext>
              </a:extLst>
            </p:cNvPr>
            <p:cNvSpPr/>
            <p:nvPr/>
          </p:nvSpPr>
          <p:spPr>
            <a:xfrm>
              <a:off x="3535682" y="1018578"/>
              <a:ext cx="299425"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Arrow: Right 4">
              <a:extLst>
                <a:ext uri="{FF2B5EF4-FFF2-40B4-BE49-F238E27FC236}">
                  <a16:creationId xmlns:a16="http://schemas.microsoft.com/office/drawing/2014/main" id="{3072B84C-CB1D-9333-85F0-56F6F92A985F}"/>
                </a:ext>
              </a:extLst>
            </p:cNvPr>
            <p:cNvSpPr txBox="1"/>
            <p:nvPr/>
          </p:nvSpPr>
          <p:spPr>
            <a:xfrm>
              <a:off x="3535682" y="1088632"/>
              <a:ext cx="209598"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56" name="Group 55">
            <a:extLst>
              <a:ext uri="{FF2B5EF4-FFF2-40B4-BE49-F238E27FC236}">
                <a16:creationId xmlns:a16="http://schemas.microsoft.com/office/drawing/2014/main" id="{17402013-59FC-2BE6-EC97-3E41CD4FE97C}"/>
              </a:ext>
            </a:extLst>
          </p:cNvPr>
          <p:cNvGrpSpPr/>
          <p:nvPr/>
        </p:nvGrpSpPr>
        <p:grpSpPr>
          <a:xfrm>
            <a:off x="9831621" y="5390888"/>
            <a:ext cx="332064" cy="350270"/>
            <a:chOff x="1520527" y="988370"/>
            <a:chExt cx="332064" cy="350270"/>
          </a:xfrm>
        </p:grpSpPr>
        <p:sp>
          <p:nvSpPr>
            <p:cNvPr id="57" name="Arrow: Right 56">
              <a:extLst>
                <a:ext uri="{FF2B5EF4-FFF2-40B4-BE49-F238E27FC236}">
                  <a16:creationId xmlns:a16="http://schemas.microsoft.com/office/drawing/2014/main" id="{98AA891B-28E5-26BD-4A2D-4FB5EAB32DA0}"/>
                </a:ext>
              </a:extLst>
            </p:cNvPr>
            <p:cNvSpPr/>
            <p:nvPr/>
          </p:nvSpPr>
          <p:spPr>
            <a:xfrm rot="19690851">
              <a:off x="1520527" y="988370"/>
              <a:ext cx="332064"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8" name="Arrow: Right 4">
              <a:extLst>
                <a:ext uri="{FF2B5EF4-FFF2-40B4-BE49-F238E27FC236}">
                  <a16:creationId xmlns:a16="http://schemas.microsoft.com/office/drawing/2014/main" id="{E3FAB02C-E567-112C-E00E-2D31C321225C}"/>
                </a:ext>
              </a:extLst>
            </p:cNvPr>
            <p:cNvSpPr txBox="1"/>
            <p:nvPr/>
          </p:nvSpPr>
          <p:spPr>
            <a:xfrm rot="19690851">
              <a:off x="1528013" y="1084686"/>
              <a:ext cx="232445"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59" name="Group 58">
            <a:extLst>
              <a:ext uri="{FF2B5EF4-FFF2-40B4-BE49-F238E27FC236}">
                <a16:creationId xmlns:a16="http://schemas.microsoft.com/office/drawing/2014/main" id="{668A8C0A-4A72-9D81-648B-47010FEA28D3}"/>
              </a:ext>
            </a:extLst>
          </p:cNvPr>
          <p:cNvGrpSpPr/>
          <p:nvPr/>
        </p:nvGrpSpPr>
        <p:grpSpPr>
          <a:xfrm rot="3745444">
            <a:off x="9810112" y="4117595"/>
            <a:ext cx="342841" cy="350270"/>
            <a:chOff x="1519931" y="940622"/>
            <a:chExt cx="342841" cy="350270"/>
          </a:xfrm>
        </p:grpSpPr>
        <p:sp>
          <p:nvSpPr>
            <p:cNvPr id="60" name="Arrow: Right 59">
              <a:extLst>
                <a:ext uri="{FF2B5EF4-FFF2-40B4-BE49-F238E27FC236}">
                  <a16:creationId xmlns:a16="http://schemas.microsoft.com/office/drawing/2014/main" id="{C1E9C886-C1F4-9C44-12B6-454602A7212A}"/>
                </a:ext>
              </a:extLst>
            </p:cNvPr>
            <p:cNvSpPr/>
            <p:nvPr/>
          </p:nvSpPr>
          <p:spPr>
            <a:xfrm rot="19611922">
              <a:off x="1519931" y="940622"/>
              <a:ext cx="342841" cy="350270"/>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1" name="Arrow: Right 4">
              <a:extLst>
                <a:ext uri="{FF2B5EF4-FFF2-40B4-BE49-F238E27FC236}">
                  <a16:creationId xmlns:a16="http://schemas.microsoft.com/office/drawing/2014/main" id="{D3E919A0-DF29-0469-CFDE-3F0B5782D216}"/>
                </a:ext>
              </a:extLst>
            </p:cNvPr>
            <p:cNvSpPr txBox="1"/>
            <p:nvPr/>
          </p:nvSpPr>
          <p:spPr>
            <a:xfrm rot="19611922">
              <a:off x="1528293" y="1038786"/>
              <a:ext cx="239989" cy="2101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pic>
        <p:nvPicPr>
          <p:cNvPr id="69" name="Graphic 68" descr="Man with solid fill">
            <a:extLst>
              <a:ext uri="{FF2B5EF4-FFF2-40B4-BE49-F238E27FC236}">
                <a16:creationId xmlns:a16="http://schemas.microsoft.com/office/drawing/2014/main" id="{E6570784-5646-B2CD-5AC1-030A3BB6BD2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95153" y="2421620"/>
            <a:ext cx="2139937" cy="2099707"/>
          </a:xfrm>
          <a:prstGeom prst="rect">
            <a:avLst/>
          </a:prstGeom>
        </p:spPr>
      </p:pic>
      <p:sp>
        <p:nvSpPr>
          <p:cNvPr id="70" name="Rectangle 69">
            <a:extLst>
              <a:ext uri="{FF2B5EF4-FFF2-40B4-BE49-F238E27FC236}">
                <a16:creationId xmlns:a16="http://schemas.microsoft.com/office/drawing/2014/main" id="{61ACBFB6-7B89-6FD0-822A-9F10E79A149B}"/>
              </a:ext>
            </a:extLst>
          </p:cNvPr>
          <p:cNvSpPr/>
          <p:nvPr/>
        </p:nvSpPr>
        <p:spPr>
          <a:xfrm>
            <a:off x="10287193" y="2253396"/>
            <a:ext cx="1333441" cy="919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Office worker male with solid fill">
            <a:extLst>
              <a:ext uri="{FF2B5EF4-FFF2-40B4-BE49-F238E27FC236}">
                <a16:creationId xmlns:a16="http://schemas.microsoft.com/office/drawing/2014/main" id="{7160468C-A4E0-A5C3-C824-8B3B7F4B776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65272" y="2208055"/>
            <a:ext cx="1183563" cy="1139015"/>
          </a:xfrm>
          <a:prstGeom prst="rect">
            <a:avLst/>
          </a:prstGeom>
        </p:spPr>
      </p:pic>
      <p:sp>
        <p:nvSpPr>
          <p:cNvPr id="72" name="Rectangle 71">
            <a:extLst>
              <a:ext uri="{FF2B5EF4-FFF2-40B4-BE49-F238E27FC236}">
                <a16:creationId xmlns:a16="http://schemas.microsoft.com/office/drawing/2014/main" id="{5421BD80-1020-CF4B-1EBA-3A5EC1D61FAE}"/>
              </a:ext>
            </a:extLst>
          </p:cNvPr>
          <p:cNvSpPr/>
          <p:nvPr/>
        </p:nvSpPr>
        <p:spPr>
          <a:xfrm>
            <a:off x="11198654" y="3196263"/>
            <a:ext cx="780648" cy="567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FAB0C853-BDE6-F2DC-843C-17CC2CEF27F2}"/>
              </a:ext>
            </a:extLst>
          </p:cNvPr>
          <p:cNvSpPr/>
          <p:nvPr/>
        </p:nvSpPr>
        <p:spPr>
          <a:xfrm rot="19592719">
            <a:off x="11318599" y="3094645"/>
            <a:ext cx="171107" cy="5343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5322FF6-08BB-011C-217D-DFBE7CAE592C}"/>
              </a:ext>
            </a:extLst>
          </p:cNvPr>
          <p:cNvSpPr/>
          <p:nvPr/>
        </p:nvSpPr>
        <p:spPr>
          <a:xfrm>
            <a:off x="11453686" y="3497856"/>
            <a:ext cx="157547" cy="1356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Briefcase with solid fill">
            <a:extLst>
              <a:ext uri="{FF2B5EF4-FFF2-40B4-BE49-F238E27FC236}">
                <a16:creationId xmlns:a16="http://schemas.microsoft.com/office/drawing/2014/main" id="{36AAF909-66FC-A20C-AE45-55A7498A4CB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133968" y="3416352"/>
            <a:ext cx="796982" cy="914400"/>
          </a:xfrm>
          <a:prstGeom prst="rect">
            <a:avLst/>
          </a:prstGeom>
        </p:spPr>
      </p:pic>
      <p:sp>
        <p:nvSpPr>
          <p:cNvPr id="76" name="Oval 75">
            <a:extLst>
              <a:ext uri="{FF2B5EF4-FFF2-40B4-BE49-F238E27FC236}">
                <a16:creationId xmlns:a16="http://schemas.microsoft.com/office/drawing/2014/main" id="{EB1DBE4F-C69E-E4DF-680E-75C48658CCDD}"/>
              </a:ext>
            </a:extLst>
          </p:cNvPr>
          <p:cNvSpPr/>
          <p:nvPr/>
        </p:nvSpPr>
        <p:spPr>
          <a:xfrm>
            <a:off x="10785660" y="2413179"/>
            <a:ext cx="348308" cy="3454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C615DA0-AE4D-89AE-C5FA-E7194EB397A5}"/>
              </a:ext>
            </a:extLst>
          </p:cNvPr>
          <p:cNvGrpSpPr/>
          <p:nvPr/>
        </p:nvGrpSpPr>
        <p:grpSpPr>
          <a:xfrm>
            <a:off x="10217447" y="4428990"/>
            <a:ext cx="1412382" cy="966599"/>
            <a:chOff x="1944768" y="2555821"/>
            <a:chExt cx="1412382" cy="966599"/>
          </a:xfrm>
        </p:grpSpPr>
        <p:sp>
          <p:nvSpPr>
            <p:cNvPr id="78" name="Rectangle: Rounded Corners 77">
              <a:extLst>
                <a:ext uri="{FF2B5EF4-FFF2-40B4-BE49-F238E27FC236}">
                  <a16:creationId xmlns:a16="http://schemas.microsoft.com/office/drawing/2014/main" id="{C9499E2E-310B-740B-8F6B-8FBA9CD98AEC}"/>
                </a:ext>
              </a:extLst>
            </p:cNvPr>
            <p:cNvSpPr/>
            <p:nvPr/>
          </p:nvSpPr>
          <p:spPr>
            <a:xfrm>
              <a:off x="1944768" y="2555821"/>
              <a:ext cx="1412382" cy="966599"/>
            </a:xfrm>
            <a:prstGeom prst="roundRect">
              <a:avLst>
                <a:gd name="adj" fmla="val 10000"/>
              </a:avLst>
            </a:prstGeom>
            <a:solidFill>
              <a:schemeClr val="bg1"/>
            </a:solidFill>
            <a:ln w="38100">
              <a:solidFill>
                <a:srgbClr val="BF311A"/>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9" name="Rectangle: Rounded Corners 4">
              <a:extLst>
                <a:ext uri="{FF2B5EF4-FFF2-40B4-BE49-F238E27FC236}">
                  <a16:creationId xmlns:a16="http://schemas.microsoft.com/office/drawing/2014/main" id="{CCB8B1AD-AABB-2EE6-B798-259A86EDD526}"/>
                </a:ext>
              </a:extLst>
            </p:cNvPr>
            <p:cNvSpPr txBox="1"/>
            <p:nvPr/>
          </p:nvSpPr>
          <p:spPr>
            <a:xfrm>
              <a:off x="1973079" y="2584132"/>
              <a:ext cx="1355760" cy="909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b="1" dirty="0">
                  <a:solidFill>
                    <a:schemeClr val="tx1"/>
                  </a:solidFill>
                  <a:latin typeface="Sitka Display" panose="02000505000000020004" pitchFamily="2" charset="0"/>
                </a:rPr>
                <a:t>College </a:t>
              </a:r>
            </a:p>
            <a:p>
              <a:pPr marL="0" lvl="0" indent="0" algn="ctr" defTabSz="800100">
                <a:lnSpc>
                  <a:spcPct val="90000"/>
                </a:lnSpc>
                <a:spcBef>
                  <a:spcPct val="0"/>
                </a:spcBef>
                <a:spcAft>
                  <a:spcPct val="35000"/>
                </a:spcAft>
                <a:buNone/>
              </a:pPr>
              <a:r>
                <a:rPr lang="en-US" sz="1800" b="1" kern="1200" dirty="0">
                  <a:solidFill>
                    <a:schemeClr val="tx1"/>
                  </a:solidFill>
                  <a:latin typeface="Sitka Display" panose="02000505000000020004" pitchFamily="2" charset="0"/>
                </a:rPr>
                <a:t>Graduation</a:t>
              </a:r>
            </a:p>
          </p:txBody>
        </p:sp>
      </p:grpSp>
      <p:sp>
        <p:nvSpPr>
          <p:cNvPr id="30" name="Rectangle 29">
            <a:extLst>
              <a:ext uri="{FF2B5EF4-FFF2-40B4-BE49-F238E27FC236}">
                <a16:creationId xmlns:a16="http://schemas.microsoft.com/office/drawing/2014/main" id="{8E8C899F-6B71-77D8-F074-B87DA4F6DDE2}"/>
              </a:ext>
            </a:extLst>
          </p:cNvPr>
          <p:cNvSpPr/>
          <p:nvPr/>
        </p:nvSpPr>
        <p:spPr>
          <a:xfrm>
            <a:off x="7384005" y="3272339"/>
            <a:ext cx="865537" cy="2306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0BE2323-A982-5C3D-9EAA-6DA042B3F2E4}"/>
              </a:ext>
            </a:extLst>
          </p:cNvPr>
          <p:cNvGrpSpPr/>
          <p:nvPr/>
        </p:nvGrpSpPr>
        <p:grpSpPr>
          <a:xfrm>
            <a:off x="288852" y="2365887"/>
            <a:ext cx="7646175" cy="4317323"/>
            <a:chOff x="1994757" y="2315704"/>
            <a:chExt cx="8779616" cy="4408244"/>
          </a:xfrm>
        </p:grpSpPr>
        <p:pic>
          <p:nvPicPr>
            <p:cNvPr id="21" name="Picture 20">
              <a:extLst>
                <a:ext uri="{FF2B5EF4-FFF2-40B4-BE49-F238E27FC236}">
                  <a16:creationId xmlns:a16="http://schemas.microsoft.com/office/drawing/2014/main" id="{8D3AA25B-D007-2FED-8678-DEAA4B464A2A}"/>
                </a:ext>
              </a:extLst>
            </p:cNvPr>
            <p:cNvPicPr>
              <a:picLocks noChangeAspect="1"/>
            </p:cNvPicPr>
            <p:nvPr/>
          </p:nvPicPr>
          <p:blipFill>
            <a:blip r:embed="rId19"/>
            <a:stretch>
              <a:fillRect/>
            </a:stretch>
          </p:blipFill>
          <p:spPr>
            <a:xfrm>
              <a:off x="1994757" y="2315704"/>
              <a:ext cx="8779616" cy="4408244"/>
            </a:xfrm>
            <a:prstGeom prst="rect">
              <a:avLst/>
            </a:prstGeom>
          </p:spPr>
        </p:pic>
        <p:sp>
          <p:nvSpPr>
            <p:cNvPr id="23" name="Rectangle 22">
              <a:extLst>
                <a:ext uri="{FF2B5EF4-FFF2-40B4-BE49-F238E27FC236}">
                  <a16:creationId xmlns:a16="http://schemas.microsoft.com/office/drawing/2014/main" id="{7BDBA930-17F3-0BAB-01BD-82FB6F3829A1}"/>
                </a:ext>
              </a:extLst>
            </p:cNvPr>
            <p:cNvSpPr/>
            <p:nvPr/>
          </p:nvSpPr>
          <p:spPr>
            <a:xfrm>
              <a:off x="2118050" y="2426451"/>
              <a:ext cx="345232" cy="3127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57592C3-213B-47AD-DBD9-CBEF34861FE6}"/>
                </a:ext>
              </a:extLst>
            </p:cNvPr>
            <p:cNvSpPr/>
            <p:nvPr/>
          </p:nvSpPr>
          <p:spPr>
            <a:xfrm>
              <a:off x="6459807" y="3802192"/>
              <a:ext cx="3962485" cy="317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1F91681-196C-9249-0C5E-1B6DF5CF07FF}"/>
                </a:ext>
              </a:extLst>
            </p:cNvPr>
            <p:cNvSpPr/>
            <p:nvPr/>
          </p:nvSpPr>
          <p:spPr>
            <a:xfrm>
              <a:off x="6469138" y="4393467"/>
              <a:ext cx="3505286" cy="139959"/>
            </a:xfrm>
            <a:prstGeom prst="rect">
              <a:avLst/>
            </a:prstGeom>
            <a:solidFill>
              <a:srgbClr val="BF311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94315E6-DECB-E6C2-AB85-BBA7EC3EF5B7}"/>
                </a:ext>
              </a:extLst>
            </p:cNvPr>
            <p:cNvSpPr/>
            <p:nvPr/>
          </p:nvSpPr>
          <p:spPr>
            <a:xfrm>
              <a:off x="2590714" y="4183229"/>
              <a:ext cx="3595482" cy="139959"/>
            </a:xfrm>
            <a:prstGeom prst="rect">
              <a:avLst/>
            </a:prstGeom>
            <a:solidFill>
              <a:srgbClr val="BF311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F8E9C60B-083B-7139-DF61-E572B4AF7E6E}"/>
                </a:ext>
              </a:extLst>
            </p:cNvPr>
            <p:cNvSpPr/>
            <p:nvPr/>
          </p:nvSpPr>
          <p:spPr>
            <a:xfrm rot="1802206">
              <a:off x="6234724" y="4170047"/>
              <a:ext cx="249743" cy="260901"/>
            </a:xfrm>
            <a:prstGeom prst="rightArrow">
              <a:avLst/>
            </a:prstGeom>
            <a:solidFill>
              <a:srgbClr val="BF31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708B675-F001-3F02-B79A-CA600AA85488}"/>
                </a:ext>
              </a:extLst>
            </p:cNvPr>
            <p:cNvSpPr/>
            <p:nvPr/>
          </p:nvSpPr>
          <p:spPr>
            <a:xfrm>
              <a:off x="5471304" y="6493078"/>
              <a:ext cx="3962485" cy="1399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13">
            <a:extLst>
              <a:ext uri="{FF2B5EF4-FFF2-40B4-BE49-F238E27FC236}">
                <a16:creationId xmlns:a16="http://schemas.microsoft.com/office/drawing/2014/main" id="{E5FD3A90-19EE-F22B-D360-604D878C3D11}"/>
              </a:ext>
            </a:extLst>
          </p:cNvPr>
          <p:cNvSpPr>
            <a:spLocks noChangeArrowheads="1"/>
          </p:cNvSpPr>
          <p:nvPr/>
        </p:nvSpPr>
        <p:spPr bwMode="auto">
          <a:xfrm>
            <a:off x="174220" y="983553"/>
            <a:ext cx="1171911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en-US" sz="1600" dirty="0">
                <a:solidFill>
                  <a:srgbClr val="19200E"/>
                </a:solidFill>
                <a:latin typeface="Tenorite" panose="00000500000000000000" pitchFamily="2" charset="0"/>
              </a:rPr>
              <a:t>-CFEED has produced a model of Valencia to UCF transfer readiness by measuring the alignment of course history to a student’s selected program. This information can be used to provide additional support to students to best prepare for the transition to UCF.</a:t>
            </a:r>
          </a:p>
          <a:p>
            <a:endParaRPr lang="en-US" sz="1600" dirty="0">
              <a:solidFill>
                <a:srgbClr val="19200E"/>
              </a:solidFill>
              <a:latin typeface="Tenorite" panose="00000500000000000000" pitchFamily="2" charset="0"/>
            </a:endParaRPr>
          </a:p>
          <a:p>
            <a:r>
              <a:rPr lang="en-US" sz="1600" dirty="0">
                <a:solidFill>
                  <a:srgbClr val="19200E"/>
                </a:solidFill>
                <a:latin typeface="Tenorite" panose="00000500000000000000" pitchFamily="2" charset="0"/>
              </a:rPr>
              <a:t>-CFEED has also developed a method to align relevant programs for Valencia to UCF transfer students who have not yet decided on a program of study.  There is potential to help thousands of students align more closely to a program of study at UCF.</a:t>
            </a:r>
            <a:endParaRPr lang="en-US" sz="1600" dirty="0">
              <a:latin typeface="Sitka Display" panose="02000505000000020004" pitchFamily="2" charset="0"/>
            </a:endParaRPr>
          </a:p>
        </p:txBody>
      </p:sp>
    </p:spTree>
    <p:extLst>
      <p:ext uri="{BB962C8B-B14F-4D97-AF65-F5344CB8AC3E}">
        <p14:creationId xmlns:p14="http://schemas.microsoft.com/office/powerpoint/2010/main" val="41556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7375" y="652504"/>
            <a:ext cx="6271274" cy="314523"/>
            <a:chOff x="0" y="927735"/>
            <a:chExt cx="5934075" cy="332740"/>
          </a:xfrm>
          <a:solidFill>
            <a:srgbClr val="9FAFB3"/>
          </a:solidFill>
        </p:grpSpPr>
        <p:cxnSp>
          <p:nvCxnSpPr>
            <p:cNvPr id="5" name="Straight Connector 4"/>
            <p:cNvCxnSpPr/>
            <p:nvPr/>
          </p:nvCxnSpPr>
          <p:spPr>
            <a:xfrm>
              <a:off x="0" y="1095375"/>
              <a:ext cx="593407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
            <p:cNvSpPr txBox="1"/>
            <p:nvPr/>
          </p:nvSpPr>
          <p:spPr>
            <a:xfrm>
              <a:off x="1448" y="927735"/>
              <a:ext cx="3106658" cy="332740"/>
            </a:xfrm>
            <a:prstGeom prst="rect">
              <a:avLst/>
            </a:prstGeom>
            <a:solidFill>
              <a:srgbClr val="BF311A"/>
            </a:solidFill>
            <a:ln w="22225">
              <a:solidFill>
                <a:srgbClr val="19200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marR="0">
                <a:lnSpc>
                  <a:spcPct val="107000"/>
                </a:lnSpc>
                <a:spcBef>
                  <a:spcPts val="0"/>
                </a:spcBef>
                <a:spcAft>
                  <a:spcPts val="800"/>
                </a:spcAft>
              </a:pPr>
              <a:r>
                <a:rPr lang="en-US" b="1" dirty="0">
                  <a:effectLst/>
                  <a:latin typeface="Tenorite" panose="00000500000000000000" pitchFamily="2" charset="0"/>
                  <a:ea typeface="Calibri" panose="020F0502020204030204" pitchFamily="34" charset="0"/>
                  <a:cs typeface="Times New Roman" panose="02020603050405020304" pitchFamily="18" charset="0"/>
                </a:rPr>
                <a:t>Chronic Absenteeism Research</a:t>
              </a:r>
              <a:endParaRPr lang="en-US" dirty="0">
                <a:effectLst/>
                <a:latin typeface="Tenorite" panose="00000500000000000000" pitchFamily="2" charset="0"/>
                <a:ea typeface="Calibri" panose="020F0502020204030204" pitchFamily="34" charset="0"/>
                <a:cs typeface="Times New Roman" panose="02020603050405020304" pitchFamily="18" charset="0"/>
              </a:endParaRPr>
            </a:p>
          </p:txBody>
        </p:sp>
      </p:grpSp>
      <p:sp>
        <p:nvSpPr>
          <p:cNvPr id="3" name="Rectangle 11"/>
          <p:cNvSpPr>
            <a:spLocks noChangeArrowheads="1"/>
          </p:cNvSpPr>
          <p:nvPr/>
        </p:nvSpPr>
        <p:spPr bwMode="auto">
          <a:xfrm>
            <a:off x="152400" y="152400"/>
            <a:ext cx="11179988" cy="4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2" name="TextBox 21">
            <a:extLst>
              <a:ext uri="{FF2B5EF4-FFF2-40B4-BE49-F238E27FC236}">
                <a16:creationId xmlns:a16="http://schemas.microsoft.com/office/drawing/2014/main" id="{C5ACBBBC-1F80-4657-A454-A7A44778C1D2}"/>
              </a:ext>
            </a:extLst>
          </p:cNvPr>
          <p:cNvSpPr txBox="1"/>
          <p:nvPr/>
        </p:nvSpPr>
        <p:spPr>
          <a:xfrm>
            <a:off x="-3345" y="-2236"/>
            <a:ext cx="12195345" cy="400110"/>
          </a:xfrm>
          <a:prstGeom prst="rect">
            <a:avLst/>
          </a:prstGeom>
          <a:solidFill>
            <a:srgbClr val="BF311A"/>
          </a:solidFill>
          <a:ln>
            <a:solidFill>
              <a:srgbClr val="BF311A"/>
            </a:solidFill>
          </a:ln>
        </p:spPr>
        <p:txBody>
          <a:bodyPr wrap="square" rtlCol="0">
            <a:spAutoFit/>
          </a:bodyPr>
          <a:lstStyle/>
          <a:p>
            <a:pPr algn="ctr"/>
            <a:r>
              <a:rPr lang="en-US" sz="2000" b="1" spc="-5" dirty="0">
                <a:solidFill>
                  <a:schemeClr val="bg1"/>
                </a:solidFill>
                <a:latin typeface="Tenorite" panose="00000500000000000000" pitchFamily="2" charset="0"/>
                <a:cs typeface="Sitka Display"/>
              </a:rPr>
              <a:t>CFEED</a:t>
            </a:r>
          </a:p>
        </p:txBody>
      </p:sp>
      <p:sp>
        <p:nvSpPr>
          <p:cNvPr id="7" name="Rectangle 13">
            <a:extLst>
              <a:ext uri="{FF2B5EF4-FFF2-40B4-BE49-F238E27FC236}">
                <a16:creationId xmlns:a16="http://schemas.microsoft.com/office/drawing/2014/main" id="{07CCBD94-9A57-E1BC-2831-151E74EA58C3}"/>
              </a:ext>
            </a:extLst>
          </p:cNvPr>
          <p:cNvSpPr>
            <a:spLocks noChangeArrowheads="1"/>
          </p:cNvSpPr>
          <p:nvPr/>
        </p:nvSpPr>
        <p:spPr bwMode="auto">
          <a:xfrm>
            <a:off x="647375" y="991575"/>
            <a:ext cx="114504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dirty="0">
                <a:solidFill>
                  <a:srgbClr val="19200E"/>
                </a:solidFill>
                <a:latin typeface="Tenorite" panose="00000500000000000000" pitchFamily="2" charset="0"/>
              </a:rPr>
              <a:t>-CFEED’s findings show an increasing trend of Repetitively Chronically Absent students within Central Florida</a:t>
            </a:r>
          </a:p>
          <a:p>
            <a:r>
              <a:rPr lang="en-US" sz="1600" dirty="0">
                <a:solidFill>
                  <a:srgbClr val="19200E"/>
                </a:solidFill>
                <a:latin typeface="Tenorite" panose="00000500000000000000" pitchFamily="2" charset="0"/>
              </a:rPr>
              <a:t> (absent for ten or more days for at least four school years). </a:t>
            </a:r>
            <a:endParaRPr lang="en-US" sz="1600" dirty="0">
              <a:latin typeface="Sitka Display" panose="02000505000000020004" pitchFamily="2" charset="0"/>
            </a:endParaRPr>
          </a:p>
        </p:txBody>
      </p:sp>
      <p:graphicFrame>
        <p:nvGraphicFramePr>
          <p:cNvPr id="8" name="Table 30">
            <a:extLst>
              <a:ext uri="{FF2B5EF4-FFF2-40B4-BE49-F238E27FC236}">
                <a16:creationId xmlns:a16="http://schemas.microsoft.com/office/drawing/2014/main" id="{F1671222-D443-63A5-ACC4-597E87CC32FF}"/>
              </a:ext>
            </a:extLst>
          </p:cNvPr>
          <p:cNvGraphicFramePr>
            <a:graphicFrameLocks noGrp="1"/>
          </p:cNvGraphicFramePr>
          <p:nvPr>
            <p:extLst>
              <p:ext uri="{D42A27DB-BD31-4B8C-83A1-F6EECF244321}">
                <p14:modId xmlns:p14="http://schemas.microsoft.com/office/powerpoint/2010/main" val="3997155817"/>
              </p:ext>
            </p:extLst>
          </p:nvPr>
        </p:nvGraphicFramePr>
        <p:xfrm>
          <a:off x="385894" y="1659829"/>
          <a:ext cx="11450427" cy="1112520"/>
        </p:xfrm>
        <a:graphic>
          <a:graphicData uri="http://schemas.openxmlformats.org/drawingml/2006/table">
            <a:tbl>
              <a:tblPr firstRow="1" bandRow="1">
                <a:tableStyleId>{5C22544A-7EE6-4342-B048-85BDC9FD1C3A}</a:tableStyleId>
              </a:tblPr>
              <a:tblGrid>
                <a:gridCol w="3705384">
                  <a:extLst>
                    <a:ext uri="{9D8B030D-6E8A-4147-A177-3AD203B41FA5}">
                      <a16:colId xmlns:a16="http://schemas.microsoft.com/office/drawing/2014/main" val="3176802057"/>
                    </a:ext>
                  </a:extLst>
                </a:gridCol>
                <a:gridCol w="1275631">
                  <a:extLst>
                    <a:ext uri="{9D8B030D-6E8A-4147-A177-3AD203B41FA5}">
                      <a16:colId xmlns:a16="http://schemas.microsoft.com/office/drawing/2014/main" val="3749509347"/>
                    </a:ext>
                  </a:extLst>
                </a:gridCol>
                <a:gridCol w="1275631">
                  <a:extLst>
                    <a:ext uri="{9D8B030D-6E8A-4147-A177-3AD203B41FA5}">
                      <a16:colId xmlns:a16="http://schemas.microsoft.com/office/drawing/2014/main" val="714362902"/>
                    </a:ext>
                  </a:extLst>
                </a:gridCol>
                <a:gridCol w="1275631">
                  <a:extLst>
                    <a:ext uri="{9D8B030D-6E8A-4147-A177-3AD203B41FA5}">
                      <a16:colId xmlns:a16="http://schemas.microsoft.com/office/drawing/2014/main" val="248050761"/>
                    </a:ext>
                  </a:extLst>
                </a:gridCol>
                <a:gridCol w="1275631">
                  <a:extLst>
                    <a:ext uri="{9D8B030D-6E8A-4147-A177-3AD203B41FA5}">
                      <a16:colId xmlns:a16="http://schemas.microsoft.com/office/drawing/2014/main" val="3712658758"/>
                    </a:ext>
                  </a:extLst>
                </a:gridCol>
                <a:gridCol w="1275631">
                  <a:extLst>
                    <a:ext uri="{9D8B030D-6E8A-4147-A177-3AD203B41FA5}">
                      <a16:colId xmlns:a16="http://schemas.microsoft.com/office/drawing/2014/main" val="616167815"/>
                    </a:ext>
                  </a:extLst>
                </a:gridCol>
                <a:gridCol w="1366888">
                  <a:extLst>
                    <a:ext uri="{9D8B030D-6E8A-4147-A177-3AD203B41FA5}">
                      <a16:colId xmlns:a16="http://schemas.microsoft.com/office/drawing/2014/main" val="3956820822"/>
                    </a:ext>
                  </a:extLst>
                </a:gridCol>
              </a:tblGrid>
              <a:tr h="370840">
                <a:tc>
                  <a:txBody>
                    <a:bodyPr/>
                    <a:lstStyle/>
                    <a:p>
                      <a:pPr algn="ctr"/>
                      <a:r>
                        <a:rPr lang="en-US" sz="1700" dirty="0">
                          <a:solidFill>
                            <a:schemeClr val="bg1"/>
                          </a:solidFill>
                          <a:latin typeface="Tenorite" panose="00000500000000000000" pitchFamily="2" charset="0"/>
                        </a:rPr>
                        <a:t>Expected Graduation Year</a:t>
                      </a:r>
                    </a:p>
                  </a:txBody>
                  <a:tcPr>
                    <a:solidFill>
                      <a:srgbClr val="19200E"/>
                    </a:solidFill>
                  </a:tcPr>
                </a:tc>
                <a:tc>
                  <a:txBody>
                    <a:bodyPr/>
                    <a:lstStyle/>
                    <a:p>
                      <a:pPr algn="ctr"/>
                      <a:r>
                        <a:rPr lang="en-US" sz="1700" dirty="0">
                          <a:solidFill>
                            <a:schemeClr val="bg1"/>
                          </a:solidFill>
                          <a:latin typeface="Tenorite" panose="00000500000000000000" pitchFamily="2" charset="0"/>
                        </a:rPr>
                        <a:t>2017</a:t>
                      </a:r>
                    </a:p>
                  </a:txBody>
                  <a:tcPr anchor="ctr">
                    <a:solidFill>
                      <a:srgbClr val="19200E"/>
                    </a:solidFill>
                  </a:tcPr>
                </a:tc>
                <a:tc>
                  <a:txBody>
                    <a:bodyPr/>
                    <a:lstStyle/>
                    <a:p>
                      <a:pPr algn="ctr"/>
                      <a:r>
                        <a:rPr lang="en-US" sz="1700" dirty="0">
                          <a:solidFill>
                            <a:schemeClr val="bg1"/>
                          </a:solidFill>
                          <a:latin typeface="Tenorite" panose="00000500000000000000" pitchFamily="2" charset="0"/>
                        </a:rPr>
                        <a:t>2018</a:t>
                      </a:r>
                    </a:p>
                  </a:txBody>
                  <a:tcPr anchor="ctr">
                    <a:solidFill>
                      <a:srgbClr val="19200E"/>
                    </a:solidFill>
                  </a:tcPr>
                </a:tc>
                <a:tc>
                  <a:txBody>
                    <a:bodyPr/>
                    <a:lstStyle/>
                    <a:p>
                      <a:pPr algn="ctr"/>
                      <a:r>
                        <a:rPr lang="en-US" sz="1700" dirty="0">
                          <a:solidFill>
                            <a:schemeClr val="bg1"/>
                          </a:solidFill>
                          <a:latin typeface="Tenorite" panose="00000500000000000000" pitchFamily="2" charset="0"/>
                        </a:rPr>
                        <a:t>2019</a:t>
                      </a:r>
                    </a:p>
                  </a:txBody>
                  <a:tcPr anchor="ctr">
                    <a:solidFill>
                      <a:srgbClr val="19200E"/>
                    </a:solidFill>
                  </a:tcPr>
                </a:tc>
                <a:tc>
                  <a:txBody>
                    <a:bodyPr/>
                    <a:lstStyle/>
                    <a:p>
                      <a:pPr algn="ctr"/>
                      <a:r>
                        <a:rPr lang="en-US" sz="1700" dirty="0">
                          <a:solidFill>
                            <a:schemeClr val="bg1"/>
                          </a:solidFill>
                          <a:latin typeface="Tenorite" panose="00000500000000000000" pitchFamily="2" charset="0"/>
                        </a:rPr>
                        <a:t>2020</a:t>
                      </a:r>
                    </a:p>
                  </a:txBody>
                  <a:tcPr anchor="ctr">
                    <a:solidFill>
                      <a:srgbClr val="19200E"/>
                    </a:solidFill>
                  </a:tcPr>
                </a:tc>
                <a:tc>
                  <a:txBody>
                    <a:bodyPr/>
                    <a:lstStyle/>
                    <a:p>
                      <a:pPr algn="ctr"/>
                      <a:r>
                        <a:rPr lang="en-US" sz="1700" dirty="0">
                          <a:solidFill>
                            <a:schemeClr val="bg1"/>
                          </a:solidFill>
                          <a:latin typeface="Tenorite" panose="00000500000000000000" pitchFamily="2" charset="0"/>
                        </a:rPr>
                        <a:t>2021</a:t>
                      </a:r>
                    </a:p>
                  </a:txBody>
                  <a:tcPr anchor="ctr">
                    <a:solidFill>
                      <a:srgbClr val="19200E"/>
                    </a:solidFill>
                  </a:tcPr>
                </a:tc>
                <a:tc>
                  <a:txBody>
                    <a:bodyPr/>
                    <a:lstStyle/>
                    <a:p>
                      <a:pPr algn="ctr"/>
                      <a:r>
                        <a:rPr lang="en-US" sz="1700" dirty="0">
                          <a:solidFill>
                            <a:schemeClr val="bg1"/>
                          </a:solidFill>
                          <a:latin typeface="Tenorite" panose="00000500000000000000" pitchFamily="2" charset="0"/>
                        </a:rPr>
                        <a:t>2022</a:t>
                      </a:r>
                    </a:p>
                  </a:txBody>
                  <a:tcPr anchor="ctr">
                    <a:solidFill>
                      <a:srgbClr val="19200E"/>
                    </a:solidFill>
                  </a:tcPr>
                </a:tc>
                <a:extLst>
                  <a:ext uri="{0D108BD9-81ED-4DB2-BD59-A6C34878D82A}">
                    <a16:rowId xmlns:a16="http://schemas.microsoft.com/office/drawing/2014/main" val="2070348553"/>
                  </a:ext>
                </a:extLst>
              </a:tr>
              <a:tr h="370840">
                <a:tc>
                  <a:txBody>
                    <a:bodyPr/>
                    <a:lstStyle/>
                    <a:p>
                      <a:pPr algn="ctr"/>
                      <a:r>
                        <a:rPr lang="en-US" sz="1700" b="1" dirty="0">
                          <a:solidFill>
                            <a:schemeClr val="tx1"/>
                          </a:solidFill>
                          <a:latin typeface="Tenorite" panose="00000500000000000000" pitchFamily="2" charset="0"/>
                        </a:rPr>
                        <a:t>0 to 3 Years of Chronic Absences</a:t>
                      </a:r>
                    </a:p>
                  </a:txBody>
                  <a:tcPr>
                    <a:solidFill>
                      <a:srgbClr val="9FAFB3"/>
                    </a:solidFill>
                  </a:tcPr>
                </a:tc>
                <a:tc>
                  <a:txBody>
                    <a:bodyPr/>
                    <a:lstStyle/>
                    <a:p>
                      <a:pPr algn="ctr"/>
                      <a:r>
                        <a:rPr lang="en-US" sz="1700" b="1" dirty="0">
                          <a:solidFill>
                            <a:schemeClr val="tx1"/>
                          </a:solidFill>
                          <a:latin typeface="Tenorite" panose="00000500000000000000" pitchFamily="2" charset="0"/>
                        </a:rPr>
                        <a:t>77%</a:t>
                      </a:r>
                    </a:p>
                  </a:txBody>
                  <a:tcPr anchor="ctr">
                    <a:solidFill>
                      <a:srgbClr val="9FAFB3"/>
                    </a:solidFill>
                  </a:tcPr>
                </a:tc>
                <a:tc>
                  <a:txBody>
                    <a:bodyPr/>
                    <a:lstStyle/>
                    <a:p>
                      <a:pPr algn="ctr"/>
                      <a:r>
                        <a:rPr lang="en-US" sz="1700" b="1" dirty="0">
                          <a:solidFill>
                            <a:schemeClr val="tx1"/>
                          </a:solidFill>
                          <a:latin typeface="Tenorite" panose="00000500000000000000" pitchFamily="2" charset="0"/>
                        </a:rPr>
                        <a:t>75%</a:t>
                      </a:r>
                    </a:p>
                  </a:txBody>
                  <a:tcPr anchor="ctr">
                    <a:solidFill>
                      <a:srgbClr val="9FAFB3"/>
                    </a:solidFill>
                  </a:tcPr>
                </a:tc>
                <a:tc>
                  <a:txBody>
                    <a:bodyPr/>
                    <a:lstStyle/>
                    <a:p>
                      <a:pPr algn="ctr"/>
                      <a:r>
                        <a:rPr lang="en-US" sz="1700" b="1" dirty="0">
                          <a:solidFill>
                            <a:schemeClr val="tx1"/>
                          </a:solidFill>
                          <a:latin typeface="Tenorite" panose="00000500000000000000" pitchFamily="2" charset="0"/>
                        </a:rPr>
                        <a:t>72%</a:t>
                      </a:r>
                    </a:p>
                  </a:txBody>
                  <a:tcPr anchor="ctr">
                    <a:solidFill>
                      <a:srgbClr val="9FAFB3"/>
                    </a:solidFill>
                  </a:tcPr>
                </a:tc>
                <a:tc>
                  <a:txBody>
                    <a:bodyPr/>
                    <a:lstStyle/>
                    <a:p>
                      <a:pPr algn="ctr"/>
                      <a:r>
                        <a:rPr lang="en-US" sz="1700" b="1" dirty="0">
                          <a:solidFill>
                            <a:schemeClr val="tx1"/>
                          </a:solidFill>
                          <a:latin typeface="Tenorite" panose="00000500000000000000" pitchFamily="2" charset="0"/>
                        </a:rPr>
                        <a:t>71%</a:t>
                      </a:r>
                    </a:p>
                  </a:txBody>
                  <a:tcPr anchor="ctr">
                    <a:solidFill>
                      <a:srgbClr val="9FAFB3"/>
                    </a:solidFill>
                  </a:tcPr>
                </a:tc>
                <a:tc>
                  <a:txBody>
                    <a:bodyPr/>
                    <a:lstStyle/>
                    <a:p>
                      <a:pPr algn="ctr"/>
                      <a:r>
                        <a:rPr lang="en-US" sz="1700" b="1" dirty="0">
                          <a:solidFill>
                            <a:schemeClr val="tx1"/>
                          </a:solidFill>
                          <a:latin typeface="Tenorite" panose="00000500000000000000" pitchFamily="2" charset="0"/>
                        </a:rPr>
                        <a:t>71%</a:t>
                      </a:r>
                    </a:p>
                  </a:txBody>
                  <a:tcPr anchor="ctr">
                    <a:solidFill>
                      <a:srgbClr val="9FAFB3"/>
                    </a:solidFill>
                  </a:tcPr>
                </a:tc>
                <a:tc>
                  <a:txBody>
                    <a:bodyPr/>
                    <a:lstStyle/>
                    <a:p>
                      <a:pPr algn="ctr"/>
                      <a:r>
                        <a:rPr lang="en-US" sz="1700" b="1" dirty="0">
                          <a:solidFill>
                            <a:schemeClr val="tx1"/>
                          </a:solidFill>
                          <a:latin typeface="Tenorite" panose="00000500000000000000" pitchFamily="2" charset="0"/>
                        </a:rPr>
                        <a:t>67%</a:t>
                      </a:r>
                    </a:p>
                  </a:txBody>
                  <a:tcPr anchor="ctr">
                    <a:solidFill>
                      <a:srgbClr val="9FAFB3"/>
                    </a:solidFill>
                  </a:tcPr>
                </a:tc>
                <a:extLst>
                  <a:ext uri="{0D108BD9-81ED-4DB2-BD59-A6C34878D82A}">
                    <a16:rowId xmlns:a16="http://schemas.microsoft.com/office/drawing/2014/main" val="3575255754"/>
                  </a:ext>
                </a:extLst>
              </a:tr>
              <a:tr h="370840">
                <a:tc>
                  <a:txBody>
                    <a:bodyPr/>
                    <a:lstStyle/>
                    <a:p>
                      <a:pPr algn="ctr"/>
                      <a:r>
                        <a:rPr lang="en-US" sz="1700" b="1" dirty="0">
                          <a:solidFill>
                            <a:schemeClr val="bg1"/>
                          </a:solidFill>
                          <a:latin typeface="Tenorite" panose="00000500000000000000" pitchFamily="2" charset="0"/>
                        </a:rPr>
                        <a:t>4 or More Years Chronically Absent</a:t>
                      </a:r>
                    </a:p>
                  </a:txBody>
                  <a:tcPr>
                    <a:solidFill>
                      <a:srgbClr val="BF311A"/>
                    </a:solidFill>
                  </a:tcPr>
                </a:tc>
                <a:tc>
                  <a:txBody>
                    <a:bodyPr/>
                    <a:lstStyle/>
                    <a:p>
                      <a:pPr algn="ctr"/>
                      <a:r>
                        <a:rPr lang="en-US" sz="1700" b="1" dirty="0">
                          <a:solidFill>
                            <a:schemeClr val="bg1"/>
                          </a:solidFill>
                          <a:latin typeface="Tenorite" panose="00000500000000000000" pitchFamily="2" charset="0"/>
                        </a:rPr>
                        <a:t>23%</a:t>
                      </a:r>
                    </a:p>
                  </a:txBody>
                  <a:tcPr anchor="ctr">
                    <a:solidFill>
                      <a:srgbClr val="BF311A"/>
                    </a:solidFill>
                  </a:tcPr>
                </a:tc>
                <a:tc>
                  <a:txBody>
                    <a:bodyPr/>
                    <a:lstStyle/>
                    <a:p>
                      <a:pPr algn="ctr"/>
                      <a:r>
                        <a:rPr lang="en-US" sz="1700" b="1" dirty="0">
                          <a:solidFill>
                            <a:schemeClr val="bg1"/>
                          </a:solidFill>
                          <a:latin typeface="Tenorite" panose="00000500000000000000" pitchFamily="2" charset="0"/>
                        </a:rPr>
                        <a:t>25%</a:t>
                      </a:r>
                    </a:p>
                  </a:txBody>
                  <a:tcPr anchor="ctr">
                    <a:solidFill>
                      <a:srgbClr val="BF311A"/>
                    </a:solidFill>
                  </a:tcPr>
                </a:tc>
                <a:tc>
                  <a:txBody>
                    <a:bodyPr/>
                    <a:lstStyle/>
                    <a:p>
                      <a:pPr algn="ctr"/>
                      <a:r>
                        <a:rPr lang="en-US" sz="1700" b="1" dirty="0">
                          <a:solidFill>
                            <a:schemeClr val="bg1"/>
                          </a:solidFill>
                          <a:latin typeface="Tenorite" panose="00000500000000000000" pitchFamily="2" charset="0"/>
                        </a:rPr>
                        <a:t>28%</a:t>
                      </a:r>
                    </a:p>
                  </a:txBody>
                  <a:tcPr anchor="ctr">
                    <a:solidFill>
                      <a:srgbClr val="BF311A"/>
                    </a:solidFill>
                  </a:tcPr>
                </a:tc>
                <a:tc>
                  <a:txBody>
                    <a:bodyPr/>
                    <a:lstStyle/>
                    <a:p>
                      <a:pPr algn="ctr"/>
                      <a:r>
                        <a:rPr lang="en-US" sz="1700" b="1" dirty="0">
                          <a:solidFill>
                            <a:schemeClr val="bg1"/>
                          </a:solidFill>
                          <a:latin typeface="Tenorite" panose="00000500000000000000" pitchFamily="2" charset="0"/>
                        </a:rPr>
                        <a:t>29%</a:t>
                      </a:r>
                    </a:p>
                  </a:txBody>
                  <a:tcPr anchor="ctr">
                    <a:solidFill>
                      <a:srgbClr val="BF311A"/>
                    </a:solidFill>
                  </a:tcPr>
                </a:tc>
                <a:tc>
                  <a:txBody>
                    <a:bodyPr/>
                    <a:lstStyle/>
                    <a:p>
                      <a:pPr algn="ctr"/>
                      <a:r>
                        <a:rPr lang="en-US" sz="1700" b="1" dirty="0">
                          <a:solidFill>
                            <a:schemeClr val="bg1"/>
                          </a:solidFill>
                          <a:latin typeface="Tenorite" panose="00000500000000000000" pitchFamily="2" charset="0"/>
                        </a:rPr>
                        <a:t>29%</a:t>
                      </a:r>
                    </a:p>
                  </a:txBody>
                  <a:tcPr anchor="ctr">
                    <a:solidFill>
                      <a:srgbClr val="BF311A"/>
                    </a:solidFill>
                  </a:tcPr>
                </a:tc>
                <a:tc>
                  <a:txBody>
                    <a:bodyPr/>
                    <a:lstStyle/>
                    <a:p>
                      <a:pPr algn="ctr"/>
                      <a:r>
                        <a:rPr lang="en-US" sz="1700" b="1" dirty="0">
                          <a:solidFill>
                            <a:schemeClr val="bg1"/>
                          </a:solidFill>
                          <a:latin typeface="Tenorite" panose="00000500000000000000" pitchFamily="2" charset="0"/>
                        </a:rPr>
                        <a:t>33%</a:t>
                      </a:r>
                    </a:p>
                  </a:txBody>
                  <a:tcPr anchor="ctr">
                    <a:solidFill>
                      <a:srgbClr val="BF311A"/>
                    </a:solidFill>
                  </a:tcPr>
                </a:tc>
                <a:extLst>
                  <a:ext uri="{0D108BD9-81ED-4DB2-BD59-A6C34878D82A}">
                    <a16:rowId xmlns:a16="http://schemas.microsoft.com/office/drawing/2014/main" val="1033582697"/>
                  </a:ext>
                </a:extLst>
              </a:tr>
            </a:tbl>
          </a:graphicData>
        </a:graphic>
      </p:graphicFrame>
      <p:sp>
        <p:nvSpPr>
          <p:cNvPr id="9" name="Rectangle 13">
            <a:extLst>
              <a:ext uri="{FF2B5EF4-FFF2-40B4-BE49-F238E27FC236}">
                <a16:creationId xmlns:a16="http://schemas.microsoft.com/office/drawing/2014/main" id="{56E3C847-6A5E-ECB1-9B88-E4A448FFFD8A}"/>
              </a:ext>
            </a:extLst>
          </p:cNvPr>
          <p:cNvSpPr>
            <a:spLocks noChangeArrowheads="1"/>
          </p:cNvSpPr>
          <p:nvPr/>
        </p:nvSpPr>
        <p:spPr bwMode="auto">
          <a:xfrm>
            <a:off x="647374" y="2992806"/>
            <a:ext cx="1145042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dirty="0">
                <a:solidFill>
                  <a:srgbClr val="19200E"/>
                </a:solidFill>
                <a:latin typeface="Tenorite" panose="00000500000000000000" pitchFamily="2" charset="0"/>
              </a:rPr>
              <a:t>-CFEED also found a noticeable relationship between chronic absenteeism and low academic performance.  Of students expected to graduate in 2022, around 25% of students who were ready for post-secondary coursework (Expected or Probable groups) were Repetitively Chronically Absent, compared to 50% of students who were not ready (Approaching or Beginning).    The CFEED team plans to do further research surrounding attendance in the future.</a:t>
            </a:r>
            <a:endParaRPr lang="en-US" sz="1600" dirty="0">
              <a:latin typeface="Sitka Display" panose="02000505000000020004" pitchFamily="2" charset="0"/>
            </a:endParaRPr>
          </a:p>
        </p:txBody>
      </p:sp>
      <p:graphicFrame>
        <p:nvGraphicFramePr>
          <p:cNvPr id="10" name="Chart 9">
            <a:extLst>
              <a:ext uri="{FF2B5EF4-FFF2-40B4-BE49-F238E27FC236}">
                <a16:creationId xmlns:a16="http://schemas.microsoft.com/office/drawing/2014/main" id="{347FB5A6-9465-61F8-4C1A-E4AF1216976F}"/>
              </a:ext>
            </a:extLst>
          </p:cNvPr>
          <p:cNvGraphicFramePr/>
          <p:nvPr>
            <p:extLst>
              <p:ext uri="{D42A27DB-BD31-4B8C-83A1-F6EECF244321}">
                <p14:modId xmlns:p14="http://schemas.microsoft.com/office/powerpoint/2010/main" val="1690666579"/>
              </p:ext>
            </p:extLst>
          </p:nvPr>
        </p:nvGraphicFramePr>
        <p:xfrm>
          <a:off x="745636" y="4238988"/>
          <a:ext cx="10586752" cy="2019611"/>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ACC4E075-0561-7DCE-544B-3A7690088A52}"/>
              </a:ext>
            </a:extLst>
          </p:cNvPr>
          <p:cNvCxnSpPr>
            <a:cxnSpLocks/>
          </p:cNvCxnSpPr>
          <p:nvPr/>
        </p:nvCxnSpPr>
        <p:spPr>
          <a:xfrm flipV="1">
            <a:off x="3742692" y="4401947"/>
            <a:ext cx="0" cy="1690576"/>
          </a:xfrm>
          <a:prstGeom prst="line">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8F7915F9-32C7-8FA7-71C0-A990A5053D22}"/>
              </a:ext>
            </a:extLst>
          </p:cNvPr>
          <p:cNvSpPr txBox="1"/>
          <p:nvPr/>
        </p:nvSpPr>
        <p:spPr>
          <a:xfrm>
            <a:off x="859612" y="4098742"/>
            <a:ext cx="10475758" cy="323165"/>
          </a:xfrm>
          <a:prstGeom prst="rect">
            <a:avLst/>
          </a:prstGeom>
          <a:noFill/>
        </p:spPr>
        <p:txBody>
          <a:bodyPr wrap="square" rtlCol="0">
            <a:spAutoFit/>
          </a:bodyPr>
          <a:lstStyle/>
          <a:p>
            <a:pPr algn="ctr"/>
            <a:r>
              <a:rPr lang="en-US" sz="1500" b="1" i="1" u="sng" dirty="0">
                <a:latin typeface="Tenorite" panose="00000500000000000000" pitchFamily="2" charset="0"/>
              </a:rPr>
              <a:t>Percent of Repetitively Chronically Absent Students, by Post-Secondary Readiness Group and Graduation Year</a:t>
            </a:r>
          </a:p>
        </p:txBody>
      </p:sp>
      <p:cxnSp>
        <p:nvCxnSpPr>
          <p:cNvPr id="16" name="Straight Connector 15">
            <a:extLst>
              <a:ext uri="{FF2B5EF4-FFF2-40B4-BE49-F238E27FC236}">
                <a16:creationId xmlns:a16="http://schemas.microsoft.com/office/drawing/2014/main" id="{F46A64BE-3EEB-2FF0-8D13-26DB911413C2}"/>
              </a:ext>
            </a:extLst>
          </p:cNvPr>
          <p:cNvCxnSpPr>
            <a:cxnSpLocks/>
          </p:cNvCxnSpPr>
          <p:nvPr/>
        </p:nvCxnSpPr>
        <p:spPr>
          <a:xfrm flipV="1">
            <a:off x="6238242" y="4402744"/>
            <a:ext cx="0" cy="1690576"/>
          </a:xfrm>
          <a:prstGeom prst="line">
            <a:avLst/>
          </a:prstGeom>
          <a:ln w="28575"/>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01871215-5F40-9004-A3E0-925BB462197E}"/>
              </a:ext>
            </a:extLst>
          </p:cNvPr>
          <p:cNvGrpSpPr/>
          <p:nvPr/>
        </p:nvGrpSpPr>
        <p:grpSpPr>
          <a:xfrm>
            <a:off x="1938049" y="6293707"/>
            <a:ext cx="1290746" cy="307777"/>
            <a:chOff x="5335180" y="6503521"/>
            <a:chExt cx="1290746" cy="307777"/>
          </a:xfrm>
        </p:grpSpPr>
        <p:sp>
          <p:nvSpPr>
            <p:cNvPr id="20" name="Rectangle 19">
              <a:extLst>
                <a:ext uri="{FF2B5EF4-FFF2-40B4-BE49-F238E27FC236}">
                  <a16:creationId xmlns:a16="http://schemas.microsoft.com/office/drawing/2014/main" id="{2A8F83DB-0752-1BD1-26BE-C35FA738AE83}"/>
                </a:ext>
              </a:extLst>
            </p:cNvPr>
            <p:cNvSpPr/>
            <p:nvPr/>
          </p:nvSpPr>
          <p:spPr>
            <a:xfrm>
              <a:off x="5335180" y="6521654"/>
              <a:ext cx="1053548" cy="268357"/>
            </a:xfrm>
            <a:prstGeom prst="rect">
              <a:avLst/>
            </a:prstGeom>
            <a:solidFill>
              <a:schemeClr val="accent4">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73108DA-654E-95A4-1EF4-CBBB81B42128}"/>
                </a:ext>
              </a:extLst>
            </p:cNvPr>
            <p:cNvSpPr txBox="1"/>
            <p:nvPr/>
          </p:nvSpPr>
          <p:spPr>
            <a:xfrm>
              <a:off x="5410920" y="6503521"/>
              <a:ext cx="1215006" cy="307777"/>
            </a:xfrm>
            <a:prstGeom prst="rect">
              <a:avLst/>
            </a:prstGeom>
            <a:noFill/>
          </p:spPr>
          <p:txBody>
            <a:bodyPr wrap="square" rtlCol="0">
              <a:spAutoFit/>
            </a:bodyPr>
            <a:lstStyle/>
            <a:p>
              <a:r>
                <a:rPr lang="en-US" sz="1400" b="1" dirty="0">
                  <a:latin typeface="Tenorite" panose="00000500000000000000" pitchFamily="2" charset="0"/>
                </a:rPr>
                <a:t>Expected</a:t>
              </a:r>
            </a:p>
          </p:txBody>
        </p:sp>
      </p:grpSp>
      <p:grpSp>
        <p:nvGrpSpPr>
          <p:cNvPr id="31" name="Group 30">
            <a:extLst>
              <a:ext uri="{FF2B5EF4-FFF2-40B4-BE49-F238E27FC236}">
                <a16:creationId xmlns:a16="http://schemas.microsoft.com/office/drawing/2014/main" id="{7F0B5018-E75D-3220-2940-8D63047692E8}"/>
              </a:ext>
            </a:extLst>
          </p:cNvPr>
          <p:cNvGrpSpPr/>
          <p:nvPr/>
        </p:nvGrpSpPr>
        <p:grpSpPr>
          <a:xfrm>
            <a:off x="4467481" y="6292889"/>
            <a:ext cx="1318031" cy="307777"/>
            <a:chOff x="7075552" y="6503521"/>
            <a:chExt cx="1318031" cy="307777"/>
          </a:xfrm>
        </p:grpSpPr>
        <p:sp>
          <p:nvSpPr>
            <p:cNvPr id="33" name="Rectangle 32">
              <a:extLst>
                <a:ext uri="{FF2B5EF4-FFF2-40B4-BE49-F238E27FC236}">
                  <a16:creationId xmlns:a16="http://schemas.microsoft.com/office/drawing/2014/main" id="{CA415020-057B-5235-61AE-4B47FF4D00C7}"/>
                </a:ext>
              </a:extLst>
            </p:cNvPr>
            <p:cNvSpPr/>
            <p:nvPr/>
          </p:nvSpPr>
          <p:spPr>
            <a:xfrm>
              <a:off x="7075552" y="6521654"/>
              <a:ext cx="1053548" cy="268357"/>
            </a:xfrm>
            <a:prstGeom prst="rect">
              <a:avLst/>
            </a:prstGeom>
            <a:solidFill>
              <a:schemeClr val="accent6">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83C0FBE-D2EC-AB7A-B361-CC3BA72F96F0}"/>
                </a:ext>
              </a:extLst>
            </p:cNvPr>
            <p:cNvSpPr txBox="1"/>
            <p:nvPr/>
          </p:nvSpPr>
          <p:spPr>
            <a:xfrm>
              <a:off x="7178577" y="6503521"/>
              <a:ext cx="1215006" cy="307777"/>
            </a:xfrm>
            <a:prstGeom prst="rect">
              <a:avLst/>
            </a:prstGeom>
            <a:noFill/>
          </p:spPr>
          <p:txBody>
            <a:bodyPr wrap="square" rtlCol="0">
              <a:spAutoFit/>
            </a:bodyPr>
            <a:lstStyle/>
            <a:p>
              <a:r>
                <a:rPr lang="en-US" sz="1400" b="1" dirty="0">
                  <a:latin typeface="Tenorite" panose="00000500000000000000" pitchFamily="2" charset="0"/>
                </a:rPr>
                <a:t>Probable</a:t>
              </a:r>
            </a:p>
          </p:txBody>
        </p:sp>
      </p:grpSp>
      <p:grpSp>
        <p:nvGrpSpPr>
          <p:cNvPr id="35" name="Group 34">
            <a:extLst>
              <a:ext uri="{FF2B5EF4-FFF2-40B4-BE49-F238E27FC236}">
                <a16:creationId xmlns:a16="http://schemas.microsoft.com/office/drawing/2014/main" id="{3B51DC8E-4659-355F-07F1-0BF8E1409322}"/>
              </a:ext>
            </a:extLst>
          </p:cNvPr>
          <p:cNvGrpSpPr/>
          <p:nvPr/>
        </p:nvGrpSpPr>
        <p:grpSpPr>
          <a:xfrm>
            <a:off x="9442890" y="6276202"/>
            <a:ext cx="1279472" cy="307777"/>
            <a:chOff x="10594673" y="6495132"/>
            <a:chExt cx="1279472" cy="307777"/>
          </a:xfrm>
        </p:grpSpPr>
        <p:sp>
          <p:nvSpPr>
            <p:cNvPr id="37" name="Rectangle 36">
              <a:extLst>
                <a:ext uri="{FF2B5EF4-FFF2-40B4-BE49-F238E27FC236}">
                  <a16:creationId xmlns:a16="http://schemas.microsoft.com/office/drawing/2014/main" id="{9450F2E3-8DAE-57EB-670E-A72935FCB33C}"/>
                </a:ext>
              </a:extLst>
            </p:cNvPr>
            <p:cNvSpPr/>
            <p:nvPr/>
          </p:nvSpPr>
          <p:spPr>
            <a:xfrm>
              <a:off x="10594673" y="6521654"/>
              <a:ext cx="1053548" cy="268357"/>
            </a:xfrm>
            <a:prstGeom prst="rect">
              <a:avLst/>
            </a:prstGeom>
            <a:solidFill>
              <a:srgbClr val="FF9999"/>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97A439E-0749-5986-5365-444A2921E1D5}"/>
                </a:ext>
              </a:extLst>
            </p:cNvPr>
            <p:cNvSpPr txBox="1"/>
            <p:nvPr/>
          </p:nvSpPr>
          <p:spPr>
            <a:xfrm>
              <a:off x="10659139" y="6495132"/>
              <a:ext cx="1215006" cy="307777"/>
            </a:xfrm>
            <a:prstGeom prst="rect">
              <a:avLst/>
            </a:prstGeom>
            <a:noFill/>
          </p:spPr>
          <p:txBody>
            <a:bodyPr wrap="square" rtlCol="0">
              <a:spAutoFit/>
            </a:bodyPr>
            <a:lstStyle/>
            <a:p>
              <a:r>
                <a:rPr lang="en-US" sz="1400" b="1" dirty="0">
                  <a:latin typeface="Tenorite" panose="00000500000000000000" pitchFamily="2" charset="0"/>
                </a:rPr>
                <a:t>Beginning</a:t>
              </a:r>
            </a:p>
          </p:txBody>
        </p:sp>
      </p:grpSp>
      <p:grpSp>
        <p:nvGrpSpPr>
          <p:cNvPr id="39" name="Group 38">
            <a:extLst>
              <a:ext uri="{FF2B5EF4-FFF2-40B4-BE49-F238E27FC236}">
                <a16:creationId xmlns:a16="http://schemas.microsoft.com/office/drawing/2014/main" id="{8FEC6A8C-5040-516C-041E-8A3DBEF1CF4D}"/>
              </a:ext>
            </a:extLst>
          </p:cNvPr>
          <p:cNvGrpSpPr/>
          <p:nvPr/>
        </p:nvGrpSpPr>
        <p:grpSpPr>
          <a:xfrm>
            <a:off x="6883533" y="6285123"/>
            <a:ext cx="1445573" cy="307777"/>
            <a:chOff x="8776152" y="6512441"/>
            <a:chExt cx="1435951" cy="307777"/>
          </a:xfrm>
        </p:grpSpPr>
        <p:sp>
          <p:nvSpPr>
            <p:cNvPr id="40" name="Rectangle 39">
              <a:extLst>
                <a:ext uri="{FF2B5EF4-FFF2-40B4-BE49-F238E27FC236}">
                  <a16:creationId xmlns:a16="http://schemas.microsoft.com/office/drawing/2014/main" id="{EA1A7433-AFAA-BF59-5002-0D10B8DA7122}"/>
                </a:ext>
              </a:extLst>
            </p:cNvPr>
            <p:cNvSpPr/>
            <p:nvPr/>
          </p:nvSpPr>
          <p:spPr>
            <a:xfrm>
              <a:off x="8830684" y="6523231"/>
              <a:ext cx="1053548" cy="268357"/>
            </a:xfrm>
            <a:prstGeom prst="rect">
              <a:avLst/>
            </a:prstGeom>
            <a:solidFill>
              <a:srgbClr val="CC99F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3132F4B-3E1E-8B86-CAF2-34017B25F3D8}"/>
                </a:ext>
              </a:extLst>
            </p:cNvPr>
            <p:cNvSpPr txBox="1"/>
            <p:nvPr/>
          </p:nvSpPr>
          <p:spPr>
            <a:xfrm>
              <a:off x="8776152" y="6512441"/>
              <a:ext cx="1435951" cy="307777"/>
            </a:xfrm>
            <a:prstGeom prst="rect">
              <a:avLst/>
            </a:prstGeom>
            <a:noFill/>
          </p:spPr>
          <p:txBody>
            <a:bodyPr wrap="square" rtlCol="0">
              <a:spAutoFit/>
            </a:bodyPr>
            <a:lstStyle/>
            <a:p>
              <a:r>
                <a:rPr lang="en-US" sz="1400" b="1" dirty="0">
                  <a:latin typeface="Tenorite" panose="00000500000000000000" pitchFamily="2" charset="0"/>
                </a:rPr>
                <a:t>Approaching</a:t>
              </a:r>
            </a:p>
          </p:txBody>
        </p:sp>
      </p:grpSp>
      <p:grpSp>
        <p:nvGrpSpPr>
          <p:cNvPr id="42" name="Group 41">
            <a:extLst>
              <a:ext uri="{FF2B5EF4-FFF2-40B4-BE49-F238E27FC236}">
                <a16:creationId xmlns:a16="http://schemas.microsoft.com/office/drawing/2014/main" id="{04B3B997-9CC6-A1AC-A5E7-431D28430CBF}"/>
              </a:ext>
            </a:extLst>
          </p:cNvPr>
          <p:cNvGrpSpPr/>
          <p:nvPr/>
        </p:nvGrpSpPr>
        <p:grpSpPr>
          <a:xfrm>
            <a:off x="3797767" y="6034039"/>
            <a:ext cx="2418995" cy="255742"/>
            <a:chOff x="1316115" y="6253034"/>
            <a:chExt cx="2418995" cy="255742"/>
          </a:xfrm>
        </p:grpSpPr>
        <p:sp>
          <p:nvSpPr>
            <p:cNvPr id="43" name="TextBox 42">
              <a:extLst>
                <a:ext uri="{FF2B5EF4-FFF2-40B4-BE49-F238E27FC236}">
                  <a16:creationId xmlns:a16="http://schemas.microsoft.com/office/drawing/2014/main" id="{5F160B2F-6589-DBDC-271D-DD8343F52F6E}"/>
                </a:ext>
              </a:extLst>
            </p:cNvPr>
            <p:cNvSpPr txBox="1"/>
            <p:nvPr/>
          </p:nvSpPr>
          <p:spPr>
            <a:xfrm>
              <a:off x="1316115" y="6262555"/>
              <a:ext cx="454524" cy="246221"/>
            </a:xfrm>
            <a:prstGeom prst="rect">
              <a:avLst/>
            </a:prstGeom>
            <a:noFill/>
          </p:spPr>
          <p:txBody>
            <a:bodyPr wrap="square" rtlCol="0">
              <a:spAutoFit/>
            </a:bodyPr>
            <a:lstStyle/>
            <a:p>
              <a:r>
                <a:rPr lang="en-US" sz="1000" b="1" dirty="0">
                  <a:latin typeface="Tenorite" panose="00000500000000000000" pitchFamily="2" charset="0"/>
                </a:rPr>
                <a:t>2017</a:t>
              </a:r>
            </a:p>
          </p:txBody>
        </p:sp>
        <p:sp>
          <p:nvSpPr>
            <p:cNvPr id="44" name="TextBox 43">
              <a:extLst>
                <a:ext uri="{FF2B5EF4-FFF2-40B4-BE49-F238E27FC236}">
                  <a16:creationId xmlns:a16="http://schemas.microsoft.com/office/drawing/2014/main" id="{2F92BDD6-D0D2-5BA0-BF89-22C18B90825C}"/>
                </a:ext>
              </a:extLst>
            </p:cNvPr>
            <p:cNvSpPr txBox="1"/>
            <p:nvPr/>
          </p:nvSpPr>
          <p:spPr>
            <a:xfrm>
              <a:off x="1714445" y="6262175"/>
              <a:ext cx="472109" cy="246221"/>
            </a:xfrm>
            <a:prstGeom prst="rect">
              <a:avLst/>
            </a:prstGeom>
            <a:noFill/>
          </p:spPr>
          <p:txBody>
            <a:bodyPr wrap="square" rtlCol="0">
              <a:spAutoFit/>
            </a:bodyPr>
            <a:lstStyle/>
            <a:p>
              <a:r>
                <a:rPr lang="en-US" sz="1000" b="1" dirty="0">
                  <a:latin typeface="Tenorite" panose="00000500000000000000" pitchFamily="2" charset="0"/>
                </a:rPr>
                <a:t>2018</a:t>
              </a:r>
            </a:p>
          </p:txBody>
        </p:sp>
        <p:sp>
          <p:nvSpPr>
            <p:cNvPr id="45" name="TextBox 44">
              <a:extLst>
                <a:ext uri="{FF2B5EF4-FFF2-40B4-BE49-F238E27FC236}">
                  <a16:creationId xmlns:a16="http://schemas.microsoft.com/office/drawing/2014/main" id="{67A354C3-9BCD-3237-255A-1F719AA1E82A}"/>
                </a:ext>
              </a:extLst>
            </p:cNvPr>
            <p:cNvSpPr txBox="1"/>
            <p:nvPr/>
          </p:nvSpPr>
          <p:spPr>
            <a:xfrm>
              <a:off x="2096572" y="6260364"/>
              <a:ext cx="526383" cy="246221"/>
            </a:xfrm>
            <a:prstGeom prst="rect">
              <a:avLst/>
            </a:prstGeom>
            <a:noFill/>
          </p:spPr>
          <p:txBody>
            <a:bodyPr wrap="square" rtlCol="0">
              <a:spAutoFit/>
            </a:bodyPr>
            <a:lstStyle/>
            <a:p>
              <a:r>
                <a:rPr lang="en-US" sz="1000" b="1" dirty="0">
                  <a:latin typeface="Tenorite" panose="00000500000000000000" pitchFamily="2" charset="0"/>
                </a:rPr>
                <a:t>2019</a:t>
              </a:r>
            </a:p>
          </p:txBody>
        </p:sp>
        <p:sp>
          <p:nvSpPr>
            <p:cNvPr id="46" name="TextBox 45">
              <a:extLst>
                <a:ext uri="{FF2B5EF4-FFF2-40B4-BE49-F238E27FC236}">
                  <a16:creationId xmlns:a16="http://schemas.microsoft.com/office/drawing/2014/main" id="{8D8C28B3-483D-9CD1-BA78-6A640F8F6F27}"/>
                </a:ext>
              </a:extLst>
            </p:cNvPr>
            <p:cNvSpPr txBox="1"/>
            <p:nvPr/>
          </p:nvSpPr>
          <p:spPr>
            <a:xfrm>
              <a:off x="2491896" y="6257035"/>
              <a:ext cx="477202" cy="246221"/>
            </a:xfrm>
            <a:prstGeom prst="rect">
              <a:avLst/>
            </a:prstGeom>
            <a:noFill/>
          </p:spPr>
          <p:txBody>
            <a:bodyPr wrap="square" rtlCol="0">
              <a:spAutoFit/>
            </a:bodyPr>
            <a:lstStyle/>
            <a:p>
              <a:r>
                <a:rPr lang="en-US" sz="1000" b="1" dirty="0">
                  <a:latin typeface="Tenorite" panose="00000500000000000000" pitchFamily="2" charset="0"/>
                </a:rPr>
                <a:t>2020</a:t>
              </a:r>
            </a:p>
          </p:txBody>
        </p:sp>
        <p:sp>
          <p:nvSpPr>
            <p:cNvPr id="47" name="TextBox 46">
              <a:extLst>
                <a:ext uri="{FF2B5EF4-FFF2-40B4-BE49-F238E27FC236}">
                  <a16:creationId xmlns:a16="http://schemas.microsoft.com/office/drawing/2014/main" id="{9E7A9C2E-8A68-2C9E-E6DA-1FC5DEA2AFC3}"/>
                </a:ext>
              </a:extLst>
            </p:cNvPr>
            <p:cNvSpPr txBox="1"/>
            <p:nvPr/>
          </p:nvSpPr>
          <p:spPr>
            <a:xfrm>
              <a:off x="3239428" y="6253034"/>
              <a:ext cx="495682" cy="246221"/>
            </a:xfrm>
            <a:prstGeom prst="rect">
              <a:avLst/>
            </a:prstGeom>
            <a:noFill/>
          </p:spPr>
          <p:txBody>
            <a:bodyPr wrap="square" rtlCol="0">
              <a:spAutoFit/>
            </a:bodyPr>
            <a:lstStyle/>
            <a:p>
              <a:r>
                <a:rPr lang="en-US" sz="1000" b="1" dirty="0">
                  <a:latin typeface="Tenorite" panose="00000500000000000000" pitchFamily="2" charset="0"/>
                </a:rPr>
                <a:t>2022</a:t>
              </a:r>
            </a:p>
          </p:txBody>
        </p:sp>
        <p:sp>
          <p:nvSpPr>
            <p:cNvPr id="48" name="TextBox 47">
              <a:extLst>
                <a:ext uri="{FF2B5EF4-FFF2-40B4-BE49-F238E27FC236}">
                  <a16:creationId xmlns:a16="http://schemas.microsoft.com/office/drawing/2014/main" id="{BAF4B927-0122-496B-6688-9C882D784ABD}"/>
                </a:ext>
              </a:extLst>
            </p:cNvPr>
            <p:cNvSpPr txBox="1"/>
            <p:nvPr/>
          </p:nvSpPr>
          <p:spPr>
            <a:xfrm>
              <a:off x="2869899" y="6254569"/>
              <a:ext cx="495682" cy="246221"/>
            </a:xfrm>
            <a:prstGeom prst="rect">
              <a:avLst/>
            </a:prstGeom>
            <a:noFill/>
          </p:spPr>
          <p:txBody>
            <a:bodyPr wrap="square" rtlCol="0">
              <a:spAutoFit/>
            </a:bodyPr>
            <a:lstStyle/>
            <a:p>
              <a:r>
                <a:rPr lang="en-US" sz="1000" b="1" dirty="0">
                  <a:latin typeface="Tenorite" panose="00000500000000000000" pitchFamily="2" charset="0"/>
                </a:rPr>
                <a:t>2021</a:t>
              </a:r>
            </a:p>
          </p:txBody>
        </p:sp>
      </p:grpSp>
      <p:grpSp>
        <p:nvGrpSpPr>
          <p:cNvPr id="49" name="Group 48">
            <a:extLst>
              <a:ext uri="{FF2B5EF4-FFF2-40B4-BE49-F238E27FC236}">
                <a16:creationId xmlns:a16="http://schemas.microsoft.com/office/drawing/2014/main" id="{1B718E73-8187-565A-0995-B7CB763373F6}"/>
              </a:ext>
            </a:extLst>
          </p:cNvPr>
          <p:cNvGrpSpPr/>
          <p:nvPr/>
        </p:nvGrpSpPr>
        <p:grpSpPr>
          <a:xfrm>
            <a:off x="6292076" y="6031955"/>
            <a:ext cx="2418995" cy="255742"/>
            <a:chOff x="1316115" y="6253034"/>
            <a:chExt cx="2418995" cy="255742"/>
          </a:xfrm>
        </p:grpSpPr>
        <p:sp>
          <p:nvSpPr>
            <p:cNvPr id="50" name="TextBox 49">
              <a:extLst>
                <a:ext uri="{FF2B5EF4-FFF2-40B4-BE49-F238E27FC236}">
                  <a16:creationId xmlns:a16="http://schemas.microsoft.com/office/drawing/2014/main" id="{BEA149F9-9155-B93E-3F27-CC7AB7338E73}"/>
                </a:ext>
              </a:extLst>
            </p:cNvPr>
            <p:cNvSpPr txBox="1"/>
            <p:nvPr/>
          </p:nvSpPr>
          <p:spPr>
            <a:xfrm>
              <a:off x="1316115" y="6262555"/>
              <a:ext cx="454524" cy="246221"/>
            </a:xfrm>
            <a:prstGeom prst="rect">
              <a:avLst/>
            </a:prstGeom>
            <a:noFill/>
          </p:spPr>
          <p:txBody>
            <a:bodyPr wrap="square" rtlCol="0">
              <a:spAutoFit/>
            </a:bodyPr>
            <a:lstStyle/>
            <a:p>
              <a:r>
                <a:rPr lang="en-US" sz="1000" b="1" dirty="0">
                  <a:latin typeface="Tenorite" panose="00000500000000000000" pitchFamily="2" charset="0"/>
                </a:rPr>
                <a:t>2017</a:t>
              </a:r>
            </a:p>
          </p:txBody>
        </p:sp>
        <p:sp>
          <p:nvSpPr>
            <p:cNvPr id="51" name="TextBox 50">
              <a:extLst>
                <a:ext uri="{FF2B5EF4-FFF2-40B4-BE49-F238E27FC236}">
                  <a16:creationId xmlns:a16="http://schemas.microsoft.com/office/drawing/2014/main" id="{1EF51F01-E8F6-2C36-4433-60664C559030}"/>
                </a:ext>
              </a:extLst>
            </p:cNvPr>
            <p:cNvSpPr txBox="1"/>
            <p:nvPr/>
          </p:nvSpPr>
          <p:spPr>
            <a:xfrm>
              <a:off x="1714445" y="6262175"/>
              <a:ext cx="472109" cy="246221"/>
            </a:xfrm>
            <a:prstGeom prst="rect">
              <a:avLst/>
            </a:prstGeom>
            <a:noFill/>
          </p:spPr>
          <p:txBody>
            <a:bodyPr wrap="square" rtlCol="0">
              <a:spAutoFit/>
            </a:bodyPr>
            <a:lstStyle/>
            <a:p>
              <a:r>
                <a:rPr lang="en-US" sz="1000" b="1" dirty="0">
                  <a:latin typeface="Tenorite" panose="00000500000000000000" pitchFamily="2" charset="0"/>
                </a:rPr>
                <a:t>2018</a:t>
              </a:r>
            </a:p>
          </p:txBody>
        </p:sp>
        <p:sp>
          <p:nvSpPr>
            <p:cNvPr id="52" name="TextBox 51">
              <a:extLst>
                <a:ext uri="{FF2B5EF4-FFF2-40B4-BE49-F238E27FC236}">
                  <a16:creationId xmlns:a16="http://schemas.microsoft.com/office/drawing/2014/main" id="{7C72CC6B-A9C0-35DB-E136-1C2792AE041A}"/>
                </a:ext>
              </a:extLst>
            </p:cNvPr>
            <p:cNvSpPr txBox="1"/>
            <p:nvPr/>
          </p:nvSpPr>
          <p:spPr>
            <a:xfrm>
              <a:off x="2096572" y="6260364"/>
              <a:ext cx="526383" cy="246221"/>
            </a:xfrm>
            <a:prstGeom prst="rect">
              <a:avLst/>
            </a:prstGeom>
            <a:noFill/>
          </p:spPr>
          <p:txBody>
            <a:bodyPr wrap="square" rtlCol="0">
              <a:spAutoFit/>
            </a:bodyPr>
            <a:lstStyle/>
            <a:p>
              <a:r>
                <a:rPr lang="en-US" sz="1000" b="1" dirty="0">
                  <a:latin typeface="Tenorite" panose="00000500000000000000" pitchFamily="2" charset="0"/>
                </a:rPr>
                <a:t>2019</a:t>
              </a:r>
            </a:p>
          </p:txBody>
        </p:sp>
        <p:sp>
          <p:nvSpPr>
            <p:cNvPr id="53" name="TextBox 52">
              <a:extLst>
                <a:ext uri="{FF2B5EF4-FFF2-40B4-BE49-F238E27FC236}">
                  <a16:creationId xmlns:a16="http://schemas.microsoft.com/office/drawing/2014/main" id="{C1B7B341-CFFA-9FD8-C501-48F92431D7CF}"/>
                </a:ext>
              </a:extLst>
            </p:cNvPr>
            <p:cNvSpPr txBox="1"/>
            <p:nvPr/>
          </p:nvSpPr>
          <p:spPr>
            <a:xfrm>
              <a:off x="2491896" y="6257035"/>
              <a:ext cx="477202" cy="246221"/>
            </a:xfrm>
            <a:prstGeom prst="rect">
              <a:avLst/>
            </a:prstGeom>
            <a:noFill/>
          </p:spPr>
          <p:txBody>
            <a:bodyPr wrap="square" rtlCol="0">
              <a:spAutoFit/>
            </a:bodyPr>
            <a:lstStyle/>
            <a:p>
              <a:r>
                <a:rPr lang="en-US" sz="1000" b="1" dirty="0">
                  <a:latin typeface="Tenorite" panose="00000500000000000000" pitchFamily="2" charset="0"/>
                </a:rPr>
                <a:t>2020</a:t>
              </a:r>
            </a:p>
          </p:txBody>
        </p:sp>
        <p:sp>
          <p:nvSpPr>
            <p:cNvPr id="54" name="TextBox 53">
              <a:extLst>
                <a:ext uri="{FF2B5EF4-FFF2-40B4-BE49-F238E27FC236}">
                  <a16:creationId xmlns:a16="http://schemas.microsoft.com/office/drawing/2014/main" id="{2C0F3D9C-4D24-A52A-3D7F-97B97B9E0F98}"/>
                </a:ext>
              </a:extLst>
            </p:cNvPr>
            <p:cNvSpPr txBox="1"/>
            <p:nvPr/>
          </p:nvSpPr>
          <p:spPr>
            <a:xfrm>
              <a:off x="3239428" y="6253034"/>
              <a:ext cx="495682" cy="246221"/>
            </a:xfrm>
            <a:prstGeom prst="rect">
              <a:avLst/>
            </a:prstGeom>
            <a:noFill/>
          </p:spPr>
          <p:txBody>
            <a:bodyPr wrap="square" rtlCol="0">
              <a:spAutoFit/>
            </a:bodyPr>
            <a:lstStyle/>
            <a:p>
              <a:r>
                <a:rPr lang="en-US" sz="1000" b="1" dirty="0">
                  <a:latin typeface="Tenorite" panose="00000500000000000000" pitchFamily="2" charset="0"/>
                </a:rPr>
                <a:t>2022</a:t>
              </a:r>
            </a:p>
          </p:txBody>
        </p:sp>
        <p:sp>
          <p:nvSpPr>
            <p:cNvPr id="55" name="TextBox 54">
              <a:extLst>
                <a:ext uri="{FF2B5EF4-FFF2-40B4-BE49-F238E27FC236}">
                  <a16:creationId xmlns:a16="http://schemas.microsoft.com/office/drawing/2014/main" id="{2B7C052D-4C1E-6417-12D7-493E1D3175A9}"/>
                </a:ext>
              </a:extLst>
            </p:cNvPr>
            <p:cNvSpPr txBox="1"/>
            <p:nvPr/>
          </p:nvSpPr>
          <p:spPr>
            <a:xfrm>
              <a:off x="2869899" y="6254569"/>
              <a:ext cx="495682" cy="246221"/>
            </a:xfrm>
            <a:prstGeom prst="rect">
              <a:avLst/>
            </a:prstGeom>
            <a:noFill/>
          </p:spPr>
          <p:txBody>
            <a:bodyPr wrap="square" rtlCol="0">
              <a:spAutoFit/>
            </a:bodyPr>
            <a:lstStyle/>
            <a:p>
              <a:r>
                <a:rPr lang="en-US" sz="1000" b="1" dirty="0">
                  <a:latin typeface="Tenorite" panose="00000500000000000000" pitchFamily="2" charset="0"/>
                </a:rPr>
                <a:t>2021</a:t>
              </a:r>
            </a:p>
          </p:txBody>
        </p:sp>
      </p:grpSp>
      <p:grpSp>
        <p:nvGrpSpPr>
          <p:cNvPr id="62" name="Group 61">
            <a:extLst>
              <a:ext uri="{FF2B5EF4-FFF2-40B4-BE49-F238E27FC236}">
                <a16:creationId xmlns:a16="http://schemas.microsoft.com/office/drawing/2014/main" id="{88880476-85B2-A328-5E10-F40CCD9E4E3F}"/>
              </a:ext>
            </a:extLst>
          </p:cNvPr>
          <p:cNvGrpSpPr/>
          <p:nvPr/>
        </p:nvGrpSpPr>
        <p:grpSpPr>
          <a:xfrm>
            <a:off x="1324997" y="6057665"/>
            <a:ext cx="2418995" cy="255742"/>
            <a:chOff x="1316115" y="6253034"/>
            <a:chExt cx="2418995" cy="255742"/>
          </a:xfrm>
        </p:grpSpPr>
        <p:sp>
          <p:nvSpPr>
            <p:cNvPr id="63" name="TextBox 62">
              <a:extLst>
                <a:ext uri="{FF2B5EF4-FFF2-40B4-BE49-F238E27FC236}">
                  <a16:creationId xmlns:a16="http://schemas.microsoft.com/office/drawing/2014/main" id="{534A7B7A-1284-BD3E-0971-933DEABCBF12}"/>
                </a:ext>
              </a:extLst>
            </p:cNvPr>
            <p:cNvSpPr txBox="1"/>
            <p:nvPr/>
          </p:nvSpPr>
          <p:spPr>
            <a:xfrm>
              <a:off x="1316115" y="6262555"/>
              <a:ext cx="454524" cy="246221"/>
            </a:xfrm>
            <a:prstGeom prst="rect">
              <a:avLst/>
            </a:prstGeom>
            <a:noFill/>
          </p:spPr>
          <p:txBody>
            <a:bodyPr wrap="square" rtlCol="0">
              <a:spAutoFit/>
            </a:bodyPr>
            <a:lstStyle/>
            <a:p>
              <a:r>
                <a:rPr lang="en-US" sz="1000" b="1" dirty="0">
                  <a:latin typeface="Tenorite" panose="00000500000000000000" pitchFamily="2" charset="0"/>
                </a:rPr>
                <a:t>2017</a:t>
              </a:r>
            </a:p>
          </p:txBody>
        </p:sp>
        <p:sp>
          <p:nvSpPr>
            <p:cNvPr id="64" name="TextBox 63">
              <a:extLst>
                <a:ext uri="{FF2B5EF4-FFF2-40B4-BE49-F238E27FC236}">
                  <a16:creationId xmlns:a16="http://schemas.microsoft.com/office/drawing/2014/main" id="{1CF08B69-3C24-735F-C6E8-F7C0B028F58F}"/>
                </a:ext>
              </a:extLst>
            </p:cNvPr>
            <p:cNvSpPr txBox="1"/>
            <p:nvPr/>
          </p:nvSpPr>
          <p:spPr>
            <a:xfrm>
              <a:off x="1714445" y="6262175"/>
              <a:ext cx="472109" cy="246221"/>
            </a:xfrm>
            <a:prstGeom prst="rect">
              <a:avLst/>
            </a:prstGeom>
            <a:noFill/>
          </p:spPr>
          <p:txBody>
            <a:bodyPr wrap="square" rtlCol="0">
              <a:spAutoFit/>
            </a:bodyPr>
            <a:lstStyle/>
            <a:p>
              <a:r>
                <a:rPr lang="en-US" sz="1000" b="1" dirty="0">
                  <a:latin typeface="Tenorite" panose="00000500000000000000" pitchFamily="2" charset="0"/>
                </a:rPr>
                <a:t>2018</a:t>
              </a:r>
            </a:p>
          </p:txBody>
        </p:sp>
        <p:sp>
          <p:nvSpPr>
            <p:cNvPr id="65" name="TextBox 64">
              <a:extLst>
                <a:ext uri="{FF2B5EF4-FFF2-40B4-BE49-F238E27FC236}">
                  <a16:creationId xmlns:a16="http://schemas.microsoft.com/office/drawing/2014/main" id="{7FA8E7F5-7186-4676-845D-90BB394A4DB1}"/>
                </a:ext>
              </a:extLst>
            </p:cNvPr>
            <p:cNvSpPr txBox="1"/>
            <p:nvPr/>
          </p:nvSpPr>
          <p:spPr>
            <a:xfrm>
              <a:off x="2096572" y="6260364"/>
              <a:ext cx="526383" cy="246221"/>
            </a:xfrm>
            <a:prstGeom prst="rect">
              <a:avLst/>
            </a:prstGeom>
            <a:noFill/>
          </p:spPr>
          <p:txBody>
            <a:bodyPr wrap="square" rtlCol="0">
              <a:spAutoFit/>
            </a:bodyPr>
            <a:lstStyle/>
            <a:p>
              <a:r>
                <a:rPr lang="en-US" sz="1000" b="1" dirty="0">
                  <a:latin typeface="Tenorite" panose="00000500000000000000" pitchFamily="2" charset="0"/>
                </a:rPr>
                <a:t>2019</a:t>
              </a:r>
            </a:p>
          </p:txBody>
        </p:sp>
        <p:sp>
          <p:nvSpPr>
            <p:cNvPr id="66" name="TextBox 65">
              <a:extLst>
                <a:ext uri="{FF2B5EF4-FFF2-40B4-BE49-F238E27FC236}">
                  <a16:creationId xmlns:a16="http://schemas.microsoft.com/office/drawing/2014/main" id="{CA9ECC82-8E88-D84C-A231-BBBF78741C28}"/>
                </a:ext>
              </a:extLst>
            </p:cNvPr>
            <p:cNvSpPr txBox="1"/>
            <p:nvPr/>
          </p:nvSpPr>
          <p:spPr>
            <a:xfrm>
              <a:off x="2491896" y="6257035"/>
              <a:ext cx="477202" cy="246221"/>
            </a:xfrm>
            <a:prstGeom prst="rect">
              <a:avLst/>
            </a:prstGeom>
            <a:noFill/>
          </p:spPr>
          <p:txBody>
            <a:bodyPr wrap="square" rtlCol="0">
              <a:spAutoFit/>
            </a:bodyPr>
            <a:lstStyle/>
            <a:p>
              <a:r>
                <a:rPr lang="en-US" sz="1000" b="1" dirty="0">
                  <a:latin typeface="Tenorite" panose="00000500000000000000" pitchFamily="2" charset="0"/>
                </a:rPr>
                <a:t>2020</a:t>
              </a:r>
            </a:p>
          </p:txBody>
        </p:sp>
        <p:sp>
          <p:nvSpPr>
            <p:cNvPr id="67" name="TextBox 66">
              <a:extLst>
                <a:ext uri="{FF2B5EF4-FFF2-40B4-BE49-F238E27FC236}">
                  <a16:creationId xmlns:a16="http://schemas.microsoft.com/office/drawing/2014/main" id="{3C506204-C4B8-1E15-FBA0-EBCD5D107AC5}"/>
                </a:ext>
              </a:extLst>
            </p:cNvPr>
            <p:cNvSpPr txBox="1"/>
            <p:nvPr/>
          </p:nvSpPr>
          <p:spPr>
            <a:xfrm>
              <a:off x="3239428" y="6253034"/>
              <a:ext cx="495682" cy="246221"/>
            </a:xfrm>
            <a:prstGeom prst="rect">
              <a:avLst/>
            </a:prstGeom>
            <a:noFill/>
          </p:spPr>
          <p:txBody>
            <a:bodyPr wrap="square" rtlCol="0">
              <a:spAutoFit/>
            </a:bodyPr>
            <a:lstStyle/>
            <a:p>
              <a:r>
                <a:rPr lang="en-US" sz="1000" b="1" dirty="0">
                  <a:latin typeface="Tenorite" panose="00000500000000000000" pitchFamily="2" charset="0"/>
                </a:rPr>
                <a:t>2022</a:t>
              </a:r>
            </a:p>
          </p:txBody>
        </p:sp>
        <p:sp>
          <p:nvSpPr>
            <p:cNvPr id="68" name="TextBox 67">
              <a:extLst>
                <a:ext uri="{FF2B5EF4-FFF2-40B4-BE49-F238E27FC236}">
                  <a16:creationId xmlns:a16="http://schemas.microsoft.com/office/drawing/2014/main" id="{90D47D08-6465-151B-D8DE-40F93C984200}"/>
                </a:ext>
              </a:extLst>
            </p:cNvPr>
            <p:cNvSpPr txBox="1"/>
            <p:nvPr/>
          </p:nvSpPr>
          <p:spPr>
            <a:xfrm>
              <a:off x="2869899" y="6254569"/>
              <a:ext cx="495682" cy="246221"/>
            </a:xfrm>
            <a:prstGeom prst="rect">
              <a:avLst/>
            </a:prstGeom>
            <a:noFill/>
          </p:spPr>
          <p:txBody>
            <a:bodyPr wrap="square" rtlCol="0">
              <a:spAutoFit/>
            </a:bodyPr>
            <a:lstStyle/>
            <a:p>
              <a:r>
                <a:rPr lang="en-US" sz="1000" b="1" dirty="0">
                  <a:latin typeface="Tenorite" panose="00000500000000000000" pitchFamily="2" charset="0"/>
                </a:rPr>
                <a:t>2021</a:t>
              </a:r>
            </a:p>
          </p:txBody>
        </p:sp>
      </p:grpSp>
      <p:grpSp>
        <p:nvGrpSpPr>
          <p:cNvPr id="80" name="Group 79">
            <a:extLst>
              <a:ext uri="{FF2B5EF4-FFF2-40B4-BE49-F238E27FC236}">
                <a16:creationId xmlns:a16="http://schemas.microsoft.com/office/drawing/2014/main" id="{A386D0B1-E3C7-97A1-BE2B-CA018CEAD307}"/>
              </a:ext>
            </a:extLst>
          </p:cNvPr>
          <p:cNvGrpSpPr/>
          <p:nvPr/>
        </p:nvGrpSpPr>
        <p:grpSpPr>
          <a:xfrm>
            <a:off x="8766572" y="6026321"/>
            <a:ext cx="2418995" cy="255742"/>
            <a:chOff x="1316115" y="6253034"/>
            <a:chExt cx="2418995" cy="255742"/>
          </a:xfrm>
        </p:grpSpPr>
        <p:sp>
          <p:nvSpPr>
            <p:cNvPr id="81" name="TextBox 80">
              <a:extLst>
                <a:ext uri="{FF2B5EF4-FFF2-40B4-BE49-F238E27FC236}">
                  <a16:creationId xmlns:a16="http://schemas.microsoft.com/office/drawing/2014/main" id="{DD1C01B4-3550-8469-852F-81129D32C184}"/>
                </a:ext>
              </a:extLst>
            </p:cNvPr>
            <p:cNvSpPr txBox="1"/>
            <p:nvPr/>
          </p:nvSpPr>
          <p:spPr>
            <a:xfrm>
              <a:off x="1316115" y="6262555"/>
              <a:ext cx="454524" cy="246221"/>
            </a:xfrm>
            <a:prstGeom prst="rect">
              <a:avLst/>
            </a:prstGeom>
            <a:noFill/>
          </p:spPr>
          <p:txBody>
            <a:bodyPr wrap="square" rtlCol="0">
              <a:spAutoFit/>
            </a:bodyPr>
            <a:lstStyle/>
            <a:p>
              <a:r>
                <a:rPr lang="en-US" sz="1000" b="1" dirty="0">
                  <a:latin typeface="Tenorite" panose="00000500000000000000" pitchFamily="2" charset="0"/>
                </a:rPr>
                <a:t>2017</a:t>
              </a:r>
            </a:p>
          </p:txBody>
        </p:sp>
        <p:sp>
          <p:nvSpPr>
            <p:cNvPr id="82" name="TextBox 81">
              <a:extLst>
                <a:ext uri="{FF2B5EF4-FFF2-40B4-BE49-F238E27FC236}">
                  <a16:creationId xmlns:a16="http://schemas.microsoft.com/office/drawing/2014/main" id="{F2AB7200-2BA6-63F7-F90B-8759980D8448}"/>
                </a:ext>
              </a:extLst>
            </p:cNvPr>
            <p:cNvSpPr txBox="1"/>
            <p:nvPr/>
          </p:nvSpPr>
          <p:spPr>
            <a:xfrm>
              <a:off x="1714445" y="6262175"/>
              <a:ext cx="472109" cy="246221"/>
            </a:xfrm>
            <a:prstGeom prst="rect">
              <a:avLst/>
            </a:prstGeom>
            <a:noFill/>
          </p:spPr>
          <p:txBody>
            <a:bodyPr wrap="square" rtlCol="0">
              <a:spAutoFit/>
            </a:bodyPr>
            <a:lstStyle/>
            <a:p>
              <a:r>
                <a:rPr lang="en-US" sz="1000" b="1" dirty="0">
                  <a:latin typeface="Tenorite" panose="00000500000000000000" pitchFamily="2" charset="0"/>
                </a:rPr>
                <a:t>2018</a:t>
              </a:r>
            </a:p>
          </p:txBody>
        </p:sp>
        <p:sp>
          <p:nvSpPr>
            <p:cNvPr id="83" name="TextBox 82">
              <a:extLst>
                <a:ext uri="{FF2B5EF4-FFF2-40B4-BE49-F238E27FC236}">
                  <a16:creationId xmlns:a16="http://schemas.microsoft.com/office/drawing/2014/main" id="{9169275B-FC87-FDC4-7879-7AE0F9D3C870}"/>
                </a:ext>
              </a:extLst>
            </p:cNvPr>
            <p:cNvSpPr txBox="1"/>
            <p:nvPr/>
          </p:nvSpPr>
          <p:spPr>
            <a:xfrm>
              <a:off x="2096572" y="6260364"/>
              <a:ext cx="526383" cy="246221"/>
            </a:xfrm>
            <a:prstGeom prst="rect">
              <a:avLst/>
            </a:prstGeom>
            <a:noFill/>
          </p:spPr>
          <p:txBody>
            <a:bodyPr wrap="square" rtlCol="0">
              <a:spAutoFit/>
            </a:bodyPr>
            <a:lstStyle/>
            <a:p>
              <a:r>
                <a:rPr lang="en-US" sz="1000" b="1" dirty="0">
                  <a:latin typeface="Tenorite" panose="00000500000000000000" pitchFamily="2" charset="0"/>
                </a:rPr>
                <a:t>2019</a:t>
              </a:r>
            </a:p>
          </p:txBody>
        </p:sp>
        <p:sp>
          <p:nvSpPr>
            <p:cNvPr id="84" name="TextBox 83">
              <a:extLst>
                <a:ext uri="{FF2B5EF4-FFF2-40B4-BE49-F238E27FC236}">
                  <a16:creationId xmlns:a16="http://schemas.microsoft.com/office/drawing/2014/main" id="{4F6EC02B-F247-5ED5-4C5E-E49F755E1330}"/>
                </a:ext>
              </a:extLst>
            </p:cNvPr>
            <p:cNvSpPr txBox="1"/>
            <p:nvPr/>
          </p:nvSpPr>
          <p:spPr>
            <a:xfrm>
              <a:off x="2491896" y="6257035"/>
              <a:ext cx="477202" cy="246221"/>
            </a:xfrm>
            <a:prstGeom prst="rect">
              <a:avLst/>
            </a:prstGeom>
            <a:noFill/>
          </p:spPr>
          <p:txBody>
            <a:bodyPr wrap="square" rtlCol="0">
              <a:spAutoFit/>
            </a:bodyPr>
            <a:lstStyle/>
            <a:p>
              <a:r>
                <a:rPr lang="en-US" sz="1000" b="1" dirty="0">
                  <a:latin typeface="Tenorite" panose="00000500000000000000" pitchFamily="2" charset="0"/>
                </a:rPr>
                <a:t>2020</a:t>
              </a:r>
            </a:p>
          </p:txBody>
        </p:sp>
        <p:sp>
          <p:nvSpPr>
            <p:cNvPr id="85" name="TextBox 84">
              <a:extLst>
                <a:ext uri="{FF2B5EF4-FFF2-40B4-BE49-F238E27FC236}">
                  <a16:creationId xmlns:a16="http://schemas.microsoft.com/office/drawing/2014/main" id="{E7A74CF9-4F26-F34D-84C8-4D01622CAC62}"/>
                </a:ext>
              </a:extLst>
            </p:cNvPr>
            <p:cNvSpPr txBox="1"/>
            <p:nvPr/>
          </p:nvSpPr>
          <p:spPr>
            <a:xfrm>
              <a:off x="3239428" y="6253034"/>
              <a:ext cx="495682" cy="246221"/>
            </a:xfrm>
            <a:prstGeom prst="rect">
              <a:avLst/>
            </a:prstGeom>
            <a:noFill/>
          </p:spPr>
          <p:txBody>
            <a:bodyPr wrap="square" rtlCol="0">
              <a:spAutoFit/>
            </a:bodyPr>
            <a:lstStyle/>
            <a:p>
              <a:r>
                <a:rPr lang="en-US" sz="1000" b="1" dirty="0">
                  <a:latin typeface="Tenorite" panose="00000500000000000000" pitchFamily="2" charset="0"/>
                </a:rPr>
                <a:t>2022</a:t>
              </a:r>
            </a:p>
          </p:txBody>
        </p:sp>
        <p:sp>
          <p:nvSpPr>
            <p:cNvPr id="86" name="TextBox 85">
              <a:extLst>
                <a:ext uri="{FF2B5EF4-FFF2-40B4-BE49-F238E27FC236}">
                  <a16:creationId xmlns:a16="http://schemas.microsoft.com/office/drawing/2014/main" id="{0291D3AF-54F4-C193-BBA2-B87D2AAF4025}"/>
                </a:ext>
              </a:extLst>
            </p:cNvPr>
            <p:cNvSpPr txBox="1"/>
            <p:nvPr/>
          </p:nvSpPr>
          <p:spPr>
            <a:xfrm>
              <a:off x="2869899" y="6254569"/>
              <a:ext cx="495682" cy="246221"/>
            </a:xfrm>
            <a:prstGeom prst="rect">
              <a:avLst/>
            </a:prstGeom>
            <a:noFill/>
          </p:spPr>
          <p:txBody>
            <a:bodyPr wrap="square" rtlCol="0">
              <a:spAutoFit/>
            </a:bodyPr>
            <a:lstStyle/>
            <a:p>
              <a:r>
                <a:rPr lang="en-US" sz="1000" b="1" dirty="0">
                  <a:latin typeface="Tenorite" panose="00000500000000000000" pitchFamily="2" charset="0"/>
                </a:rPr>
                <a:t>2021</a:t>
              </a:r>
            </a:p>
          </p:txBody>
        </p:sp>
      </p:grpSp>
      <p:cxnSp>
        <p:nvCxnSpPr>
          <p:cNvPr id="87" name="Straight Connector 86">
            <a:extLst>
              <a:ext uri="{FF2B5EF4-FFF2-40B4-BE49-F238E27FC236}">
                <a16:creationId xmlns:a16="http://schemas.microsoft.com/office/drawing/2014/main" id="{CA86A8AF-F039-1433-4013-1FCEB390368F}"/>
              </a:ext>
            </a:extLst>
          </p:cNvPr>
          <p:cNvCxnSpPr>
            <a:cxnSpLocks/>
          </p:cNvCxnSpPr>
          <p:nvPr/>
        </p:nvCxnSpPr>
        <p:spPr>
          <a:xfrm flipV="1">
            <a:off x="8725279" y="4401947"/>
            <a:ext cx="0" cy="1690576"/>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9459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4.png"/></Relationships>
</file>

<file path=ppt/webextensions/webextension1.xml><?xml version="1.0" encoding="utf-8"?>
<we:webextension xmlns:we="http://schemas.microsoft.com/office/webextensions/webextension/2010/11" id="{DACA8AF3-7CA4-40AC-993E-5834F7AEB710}">
  <we:reference id="wa104380667" version="3.0.0.1" store="en-US" storeType="OMEX"/>
  <we:alternateReferences>
    <we:reference id="WA104380667" version="3.0.0.1" store="WA104380667" storeType="OMEX"/>
  </we:alternateReferences>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47EA6BBE19324492AE2256C2093E10" ma:contentTypeVersion="7" ma:contentTypeDescription="Create a new document." ma:contentTypeScope="" ma:versionID="a233f5c42dc6ff2933c7c51741c08dff">
  <xsd:schema xmlns:xsd="http://www.w3.org/2001/XMLSchema" xmlns:xs="http://www.w3.org/2001/XMLSchema" xmlns:p="http://schemas.microsoft.com/office/2006/metadata/properties" xmlns:ns2="884aaed1-29ca-4bf8-86d7-9a7409fbfc13" targetNamespace="http://schemas.microsoft.com/office/2006/metadata/properties" ma:root="true" ma:fieldsID="17b6a5ef76b695153f191b5b34637bbe" ns2:_="">
    <xsd:import namespace="884aaed1-29ca-4bf8-86d7-9a7409fbfc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aaed1-29ca-4bf8-86d7-9a7409fbfc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F1ACFE-F036-4DCF-8455-B2208F2A1824}"/>
</file>

<file path=customXml/itemProps2.xml><?xml version="1.0" encoding="utf-8"?>
<ds:datastoreItem xmlns:ds="http://schemas.openxmlformats.org/officeDocument/2006/customXml" ds:itemID="{2E4733F9-516E-47FC-AF0E-640398D24B30}"/>
</file>

<file path=customXml/itemProps3.xml><?xml version="1.0" encoding="utf-8"?>
<ds:datastoreItem xmlns:ds="http://schemas.openxmlformats.org/officeDocument/2006/customXml" ds:itemID="{4E0E5C68-4977-4E7A-BCCD-1716A83E2991}"/>
</file>

<file path=docProps/app.xml><?xml version="1.0" encoding="utf-8"?>
<Properties xmlns="http://schemas.openxmlformats.org/officeDocument/2006/extended-properties" xmlns:vt="http://schemas.openxmlformats.org/officeDocument/2006/docPropsVTypes">
  <TotalTime>466</TotalTime>
  <Words>1721</Words>
  <Application>Microsoft Office PowerPoint</Application>
  <PresentationFormat>Widescreen</PresentationFormat>
  <Paragraphs>343</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Josefin Sans</vt:lpstr>
      <vt:lpstr>Josefin Sans Light</vt:lpstr>
      <vt:lpstr>Sitka Display</vt:lpstr>
      <vt:lpstr>Tenorite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Ashton Terry</dc:creator>
  <cp:lastModifiedBy>Ashton Terry</cp:lastModifiedBy>
  <cp:revision>25</cp:revision>
  <dcterms:created xsi:type="dcterms:W3CDTF">2023-09-12T12:57:16Z</dcterms:created>
  <dcterms:modified xsi:type="dcterms:W3CDTF">2023-09-21T11:54:03Z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0x0101008647EA6BBE19324492AE2256C2093E10</vt:lpwstr>
  </property>
</Properties>
</file>